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7B30646-E576-47A6-9342-84E04551D51D}" type="datetimeFigureOut">
              <a:rPr lang="en-GB" smtClean="0"/>
              <a:t>11/10/2016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1401835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B30646-E576-47A6-9342-84E04551D51D}" type="datetimeFigureOut">
              <a:rPr lang="en-GB" smtClean="0"/>
              <a:t>11/10/2016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308120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B30646-E576-47A6-9342-84E04551D51D}" type="datetimeFigureOut">
              <a:rPr lang="en-GB" smtClean="0"/>
              <a:t>11/10/2016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2108559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7B30646-E576-47A6-9342-84E04551D51D}" type="datetimeFigureOut">
              <a:rPr lang="en-GB" smtClean="0"/>
              <a:t>11/10/2016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3628863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7B30646-E576-47A6-9342-84E04551D51D}" type="datetimeFigureOut">
              <a:rPr lang="en-GB" smtClean="0"/>
              <a:t>11/10/2016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3463806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7B30646-E576-47A6-9342-84E04551D51D}" type="datetimeFigureOut">
              <a:rPr lang="en-GB" smtClean="0"/>
              <a:t>11/10/2016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1436247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B30646-E576-47A6-9342-84E04551D51D}" type="datetimeFigureOut">
              <a:rPr lang="en-GB" smtClean="0"/>
              <a:t>11/10/2016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2645248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B30646-E576-47A6-9342-84E04551D51D}" type="datetimeFigureOut">
              <a:rPr lang="en-GB" smtClean="0"/>
              <a:t>11/10/2016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263636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B30646-E576-47A6-9342-84E04551D51D}" type="datetimeFigureOut">
              <a:rPr lang="en-GB" smtClean="0"/>
              <a:t>11/10/2016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895989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B30646-E576-47A6-9342-84E04551D51D}" type="datetimeFigureOut">
              <a:rPr lang="en-GB" smtClean="0"/>
              <a:t>11/10/2016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1344961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B30646-E576-47A6-9342-84E04551D51D}" type="datetimeFigureOut">
              <a:rPr lang="en-GB" smtClean="0"/>
              <a:t>11/10/2016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7C36E-D2EF-4385-8BD4-F0FAD115FEC8}" type="slidenum">
              <a:rPr lang="en-GB" smtClean="0"/>
              <a:t>‹#›</a:t>
            </a:fld>
            <a:endParaRPr lang="en-GB"/>
          </a:p>
        </p:txBody>
      </p:sp>
    </p:spTree>
    <p:extLst>
      <p:ext uri="{BB962C8B-B14F-4D97-AF65-F5344CB8AC3E}">
        <p14:creationId xmlns:p14="http://schemas.microsoft.com/office/powerpoint/2010/main" val="1377833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B30646-E576-47A6-9342-84E04551D51D}" type="datetimeFigureOut">
              <a:rPr lang="en-GB" smtClean="0"/>
              <a:t>11/10/2016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F7C36E-D2EF-4385-8BD4-F0FAD115FEC8}" type="slidenum">
              <a:rPr lang="en-GB" smtClean="0"/>
              <a:t>‹#›</a:t>
            </a:fld>
            <a:endParaRPr lang="en-GB"/>
          </a:p>
        </p:txBody>
      </p:sp>
    </p:spTree>
    <p:extLst>
      <p:ext uri="{BB962C8B-B14F-4D97-AF65-F5344CB8AC3E}">
        <p14:creationId xmlns:p14="http://schemas.microsoft.com/office/powerpoint/2010/main" val="1338012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54443" y="2939480"/>
            <a:ext cx="10272584" cy="3451201"/>
          </a:xfrm>
          <a:prstGeom prst="rect">
            <a:avLst/>
          </a:prstGeom>
        </p:spPr>
        <p:txBody>
          <a:bodyPr wrap="square">
            <a:spAutoFit/>
          </a:bodyPr>
          <a:lstStyle/>
          <a:p>
            <a:pPr algn="ctr">
              <a:lnSpc>
                <a:spcPct val="107000"/>
              </a:lnSpc>
              <a:spcAft>
                <a:spcPts val="0"/>
              </a:spcAft>
            </a:pPr>
            <a:r>
              <a:rPr lang="en-GB" sz="2800" b="1" dirty="0" smtClean="0">
                <a:solidFill>
                  <a:srgbClr val="7030A0"/>
                </a:solidFill>
                <a:effectLst/>
                <a:latin typeface="Comic Sans MS" panose="030F0702030302020204" pitchFamily="66" charset="0"/>
                <a:ea typeface="Calibri" panose="020F0502020204030204" pitchFamily="34" charset="0"/>
                <a:cs typeface="TTE2B02570t00"/>
              </a:rPr>
              <a:t>A GUIDE FOR PARENTS AND CARERS</a:t>
            </a:r>
          </a:p>
          <a:p>
            <a:pPr algn="ct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Big Maths is a teaching programme used at </a:t>
            </a:r>
            <a:r>
              <a:rPr lang="en-GB" dirty="0" err="1" smtClean="0">
                <a:solidFill>
                  <a:srgbClr val="000000"/>
                </a:solidFill>
                <a:effectLst/>
                <a:latin typeface="Comic Sans MS" panose="030F0702030302020204" pitchFamily="66" charset="0"/>
                <a:ea typeface="Calibri" panose="020F0502020204030204" pitchFamily="34" charset="0"/>
                <a:cs typeface="TTE2B02570t00"/>
              </a:rPr>
              <a:t>Pelsall</a:t>
            </a:r>
            <a:r>
              <a:rPr lang="en-GB" dirty="0" smtClean="0">
                <a:solidFill>
                  <a:srgbClr val="000000"/>
                </a:solidFill>
                <a:effectLst/>
                <a:latin typeface="Comic Sans MS" panose="030F0702030302020204" pitchFamily="66" charset="0"/>
                <a:ea typeface="Calibri" panose="020F0502020204030204" pitchFamily="34" charset="0"/>
                <a:cs typeface="TTE2B02570t00"/>
              </a:rPr>
              <a:t> Village to help children to become numerate. The aim </a:t>
            </a:r>
            <a:r>
              <a:rPr lang="en-GB" dirty="0" smtClean="0">
                <a:solidFill>
                  <a:srgbClr val="000000"/>
                </a:solidFill>
                <a:latin typeface="Comic Sans MS" panose="030F0702030302020204" pitchFamily="66" charset="0"/>
                <a:ea typeface="Calibri" panose="020F0502020204030204" pitchFamily="34" charset="0"/>
                <a:cs typeface="TTE2B02570t00"/>
              </a:rPr>
              <a:t>is to provide a consistent approach across all years that will give children the skills to master mathematics. </a:t>
            </a:r>
            <a:r>
              <a:rPr lang="en-GB" dirty="0" smtClean="0">
                <a:solidFill>
                  <a:srgbClr val="000000"/>
                </a:solidFill>
                <a:effectLst/>
                <a:latin typeface="Comic Sans MS" panose="030F0702030302020204" pitchFamily="66" charset="0"/>
                <a:ea typeface="Calibri" panose="020F0502020204030204" pitchFamily="34" charset="0"/>
                <a:cs typeface="TTE2B02570t00"/>
              </a:rPr>
              <a:t>Problem solving and word problems cannot be solved until children can manipulate numbers and understand how the number system works.</a:t>
            </a:r>
          </a:p>
          <a:p>
            <a:pPr>
              <a:lnSpc>
                <a:spcPct val="107000"/>
              </a:lnSpc>
              <a:spcAft>
                <a:spcPts val="0"/>
              </a:spcAft>
            </a:pPr>
            <a:endParaRPr lang="en-GB" sz="1600" dirty="0">
              <a:solidFill>
                <a:srgbClr val="000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Big Maths lessons are fast-paced and fun. The children are introduced to child-friendly terms such as ‘Switchers’ and ‘Learn Its’, to help them manipulate numbers and make them more confident and more successful. There is a strong emphasis on developing instant recall of number facts, including number bonds and times tables.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Image result for big maths logo"/>
          <p:cNvPicPr>
            <a:picLocks noChangeAspect="1" noChangeArrowheads="1"/>
          </p:cNvPicPr>
          <p:nvPr/>
        </p:nvPicPr>
        <p:blipFill rotWithShape="1">
          <a:blip r:embed="rId2">
            <a:extLst>
              <a:ext uri="{28A0092B-C50C-407E-A947-70E740481C1C}">
                <a14:useLocalDpi xmlns:a14="http://schemas.microsoft.com/office/drawing/2010/main" val="0"/>
              </a:ext>
            </a:extLst>
          </a:blip>
          <a:srcRect t="22528" b="22056"/>
          <a:stretch/>
        </p:blipFill>
        <p:spPr bwMode="auto">
          <a:xfrm>
            <a:off x="3096483" y="122140"/>
            <a:ext cx="4920515" cy="272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525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6222" t="33669" r="14814" b="14420"/>
          <a:stretch/>
        </p:blipFill>
        <p:spPr>
          <a:xfrm>
            <a:off x="-272438" y="1057013"/>
            <a:ext cx="12680166" cy="5368953"/>
          </a:xfrm>
          <a:prstGeom prst="rect">
            <a:avLst/>
          </a:prstGeom>
        </p:spPr>
      </p:pic>
    </p:spTree>
    <p:extLst>
      <p:ext uri="{BB962C8B-B14F-4D97-AF65-F5344CB8AC3E}">
        <p14:creationId xmlns:p14="http://schemas.microsoft.com/office/powerpoint/2010/main" val="1831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3064" y="636498"/>
            <a:ext cx="11392250" cy="5031762"/>
          </a:xfrm>
          <a:prstGeom prst="rect">
            <a:avLst/>
          </a:prstGeom>
        </p:spPr>
        <p:txBody>
          <a:bodyPr wrap="square">
            <a:spAutoFit/>
          </a:bodyPr>
          <a:lstStyle/>
          <a:p>
            <a:pPr>
              <a:lnSpc>
                <a:spcPct val="107000"/>
              </a:lnSpc>
              <a:spcAft>
                <a:spcPts val="0"/>
              </a:spcAft>
            </a:pPr>
            <a:r>
              <a:rPr lang="en-GB" sz="2800" dirty="0" smtClean="0">
                <a:solidFill>
                  <a:srgbClr val="7030A0"/>
                </a:solidFill>
                <a:effectLst/>
                <a:latin typeface="Comic Sans MS" panose="030F0702030302020204" pitchFamily="66" charset="0"/>
                <a:ea typeface="Calibri" panose="020F0502020204030204" pitchFamily="34" charset="0"/>
                <a:cs typeface="TTE2B02570t00"/>
              </a:rPr>
              <a:t>CLIC SESSIONS</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This stands for ‘</a:t>
            </a:r>
            <a:r>
              <a:rPr lang="en-GB" dirty="0" smtClean="0">
                <a:solidFill>
                  <a:srgbClr val="000000"/>
                </a:solidFill>
                <a:effectLst/>
                <a:latin typeface="Comic Sans MS" panose="030F0702030302020204" pitchFamily="66" charset="0"/>
                <a:ea typeface="Calibri" panose="020F0502020204030204" pitchFamily="34" charset="0"/>
                <a:cs typeface="TTE2B57108t00"/>
              </a:rPr>
              <a:t>Counting’, ‘Learn Its’, ‘It’s Nothing New’ </a:t>
            </a:r>
            <a:r>
              <a:rPr lang="en-GB" dirty="0" smtClean="0">
                <a:solidFill>
                  <a:srgbClr val="000000"/>
                </a:solidFill>
                <a:effectLst/>
                <a:latin typeface="Comic Sans MS" panose="030F0702030302020204" pitchFamily="66" charset="0"/>
                <a:ea typeface="Calibri" panose="020F0502020204030204" pitchFamily="34" charset="0"/>
                <a:cs typeface="TTE2B02570t00"/>
              </a:rPr>
              <a:t>and ‘</a:t>
            </a:r>
            <a:r>
              <a:rPr lang="en-GB" dirty="0" smtClean="0">
                <a:solidFill>
                  <a:srgbClr val="000000"/>
                </a:solidFill>
                <a:effectLst/>
                <a:latin typeface="Comic Sans MS" panose="030F0702030302020204" pitchFamily="66" charset="0"/>
                <a:ea typeface="Calibri" panose="020F0502020204030204" pitchFamily="34" charset="0"/>
                <a:cs typeface="TTE2B57108t00"/>
              </a:rPr>
              <a:t>Calculation’</a:t>
            </a:r>
            <a:r>
              <a:rPr lang="en-GB" dirty="0" smtClean="0">
                <a:solidFill>
                  <a:srgbClr val="000000"/>
                </a:solidFill>
                <a:effectLst/>
                <a:latin typeface="Comic Sans MS" panose="030F0702030302020204" pitchFamily="66" charset="0"/>
                <a:ea typeface="Calibri" panose="020F0502020204030204" pitchFamily="34" charset="0"/>
                <a:cs typeface="TTE2B02570t00"/>
              </a:rPr>
              <a:t>.</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Maths lessons contain each of these elements.</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800" dirty="0" smtClean="0">
                <a:solidFill>
                  <a:srgbClr val="7030A0"/>
                </a:solidFill>
                <a:effectLst/>
                <a:latin typeface="Comic Sans MS" panose="030F0702030302020204" pitchFamily="66" charset="0"/>
                <a:ea typeface="Calibri" panose="020F0502020204030204" pitchFamily="34" charset="0"/>
                <a:cs typeface="TTE2B02570t00"/>
              </a:rPr>
              <a:t>Counting</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Children will count forwards and backwards in all kinds of steps depending</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on their level e.g. in 1s, 2s, 3s, 6s or even 25s! When practising counting at</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home with your child, make sure you go forwards </a:t>
            </a:r>
            <a:r>
              <a:rPr lang="en-GB" dirty="0" smtClean="0">
                <a:solidFill>
                  <a:srgbClr val="000000"/>
                </a:solidFill>
                <a:effectLst/>
                <a:latin typeface="Comic Sans MS" panose="030F0702030302020204" pitchFamily="66" charset="0"/>
                <a:ea typeface="Calibri" panose="020F0502020204030204" pitchFamily="34" charset="0"/>
                <a:cs typeface="TTE2B2C9E8t00"/>
              </a:rPr>
              <a:t>and backwards</a:t>
            </a:r>
            <a:r>
              <a:rPr lang="en-GB" dirty="0" smtClean="0">
                <a:solidFill>
                  <a:srgbClr val="000000"/>
                </a:solidFill>
                <a:effectLst/>
                <a:latin typeface="Comic Sans MS" panose="030F0702030302020204" pitchFamily="66" charset="0"/>
                <a:ea typeface="Calibri" panose="020F0502020204030204" pitchFamily="34" charset="0"/>
                <a:cs typeface="TTE2B02570t00"/>
              </a:rPr>
              <a:t>. Don’t</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always start at 0 – make sure they can count on from 75 to 106 for example.</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800" dirty="0" smtClean="0">
                <a:solidFill>
                  <a:srgbClr val="7030A0"/>
                </a:solidFill>
                <a:effectLst/>
                <a:latin typeface="Comic Sans MS" panose="030F0702030302020204" pitchFamily="66" charset="0"/>
                <a:ea typeface="Calibri" panose="020F0502020204030204" pitchFamily="34" charset="0"/>
                <a:cs typeface="TTE2B02570t00"/>
              </a:rPr>
              <a:t>‘Learn Its’</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‘Learn Its’ are addition facts and times tables facts. There are 72 Learns Its in total; 36 addition Learn Its and 36 multiplication Learn Its. </a:t>
            </a:r>
            <a:r>
              <a:rPr lang="en-GB" dirty="0" smtClean="0">
                <a:solidFill>
                  <a:srgbClr val="000000"/>
                </a:solidFill>
                <a:effectLst/>
                <a:latin typeface="Comic Sans MS" panose="030F0702030302020204" pitchFamily="66" charset="0"/>
                <a:ea typeface="Calibri" panose="020F0502020204030204" pitchFamily="34" charset="0"/>
                <a:cs typeface="TTE2B57108t00"/>
              </a:rPr>
              <a:t>These are facts that children need to learn</a:t>
            </a:r>
            <a:r>
              <a:rPr lang="en-GB" dirty="0" smtClean="0">
                <a:solidFill>
                  <a:srgbClr val="000000"/>
                </a:solidFill>
                <a:effectLst/>
                <a:latin typeface="Comic Sans MS" panose="030F0702030302020204" pitchFamily="66" charset="0"/>
                <a:ea typeface="Calibri" panose="020F0502020204030204" pitchFamily="34" charset="0"/>
                <a:cs typeface="TTE2B02570t00"/>
              </a:rPr>
              <a:t> </a:t>
            </a:r>
            <a:r>
              <a:rPr lang="en-GB" dirty="0" smtClean="0">
                <a:solidFill>
                  <a:srgbClr val="000000"/>
                </a:solidFill>
                <a:effectLst/>
                <a:latin typeface="Comic Sans MS" panose="030F0702030302020204" pitchFamily="66" charset="0"/>
                <a:ea typeface="Calibri" panose="020F0502020204030204" pitchFamily="34" charset="0"/>
                <a:cs typeface="TTE2B57108t00"/>
              </a:rPr>
              <a:t>off by heart</a:t>
            </a:r>
            <a:r>
              <a:rPr lang="en-GB" dirty="0" smtClean="0">
                <a:solidFill>
                  <a:srgbClr val="000000"/>
                </a:solidFill>
                <a:effectLst/>
                <a:latin typeface="Comic Sans MS" panose="030F0702030302020204" pitchFamily="66" charset="0"/>
                <a:ea typeface="Calibri" panose="020F0502020204030204" pitchFamily="34" charset="0"/>
                <a:cs typeface="TTE2B02570t00"/>
              </a:rPr>
              <a:t>, so when they are asked ‘What is 6+4 ?’ they are able to give the answer as quickly as they would be able to tell you their name. As soon as they know 3x5=15 they also know 5x3=15 (This is known as a ‘Switcher’).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5953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53757" y="286918"/>
            <a:ext cx="6999053" cy="6080326"/>
          </a:xfrm>
          <a:prstGeom prst="rect">
            <a:avLst/>
          </a:prstGeom>
        </p:spPr>
      </p:pic>
    </p:spTree>
    <p:extLst>
      <p:ext uri="{BB962C8B-B14F-4D97-AF65-F5344CB8AC3E}">
        <p14:creationId xmlns:p14="http://schemas.microsoft.com/office/powerpoint/2010/main" val="2388515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23712" y="303298"/>
            <a:ext cx="7735218" cy="6307227"/>
          </a:xfrm>
          <a:prstGeom prst="rect">
            <a:avLst/>
          </a:prstGeom>
        </p:spPr>
      </p:pic>
    </p:spTree>
    <p:extLst>
      <p:ext uri="{BB962C8B-B14F-4D97-AF65-F5344CB8AC3E}">
        <p14:creationId xmlns:p14="http://schemas.microsoft.com/office/powerpoint/2010/main" val="1614079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srcRect l="20419" t="13952" r="35306" b="25650"/>
          <a:stretch/>
        </p:blipFill>
        <p:spPr bwMode="auto">
          <a:xfrm>
            <a:off x="2052765" y="376057"/>
            <a:ext cx="7536077" cy="57611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98414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97895" y="649656"/>
            <a:ext cx="10619571" cy="4415481"/>
          </a:xfrm>
          <a:prstGeom prst="rect">
            <a:avLst/>
          </a:prstGeom>
        </p:spPr>
      </p:pic>
    </p:spTree>
    <p:extLst>
      <p:ext uri="{BB962C8B-B14F-4D97-AF65-F5344CB8AC3E}">
        <p14:creationId xmlns:p14="http://schemas.microsoft.com/office/powerpoint/2010/main" val="2966676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7395" y="1217723"/>
            <a:ext cx="9934832" cy="3187732"/>
          </a:xfrm>
          <a:prstGeom prst="rect">
            <a:avLst/>
          </a:prstGeom>
        </p:spPr>
        <p:txBody>
          <a:bodyPr wrap="square">
            <a:spAutoFit/>
          </a:bodyPr>
          <a:lstStyle/>
          <a:p>
            <a:pPr>
              <a:lnSpc>
                <a:spcPct val="107000"/>
              </a:lnSpc>
              <a:spcAft>
                <a:spcPts val="0"/>
              </a:spcAft>
            </a:pPr>
            <a:r>
              <a:rPr lang="en-GB" sz="2800" dirty="0" smtClean="0">
                <a:solidFill>
                  <a:srgbClr val="7030A0"/>
                </a:solidFill>
                <a:effectLst/>
                <a:latin typeface="Comic Sans MS" panose="030F0702030302020204" pitchFamily="66" charset="0"/>
                <a:ea typeface="Calibri" panose="020F0502020204030204" pitchFamily="34" charset="0"/>
                <a:cs typeface="TTE2B02570t00"/>
              </a:rPr>
              <a:t>Calculation</a:t>
            </a:r>
          </a:p>
          <a:p>
            <a:pP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This aspect of CLIC is when the teacher will focus on developing the children’s understanding of addition, subtraction, multiplication and division. Big Maths maps out which steps children should do in a clear order and helps teachers to identify where to go back to if a child needs extra support. The methods used in Big Maths ensure a deep understanding of the four operations. Once children have grasped these methods, they will then be taught formal written methods. This is usually when the child reaches Upper Key Stage Two. For further information, please see the calculation guide on our website which demonstrates the methods in further detail.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2599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12814" y="587385"/>
            <a:ext cx="9292719" cy="5500377"/>
          </a:xfrm>
          <a:prstGeom prst="rect">
            <a:avLst/>
          </a:prstGeom>
        </p:spPr>
      </p:pic>
    </p:spTree>
    <p:extLst>
      <p:ext uri="{BB962C8B-B14F-4D97-AF65-F5344CB8AC3E}">
        <p14:creationId xmlns:p14="http://schemas.microsoft.com/office/powerpoint/2010/main" val="2957433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55805" y="880161"/>
            <a:ext cx="9572367" cy="3846374"/>
          </a:xfrm>
          <a:prstGeom prst="rect">
            <a:avLst/>
          </a:prstGeom>
        </p:spPr>
        <p:txBody>
          <a:bodyPr wrap="square">
            <a:spAutoFit/>
          </a:bodyPr>
          <a:lstStyle/>
          <a:p>
            <a:pPr>
              <a:lnSpc>
                <a:spcPct val="107000"/>
              </a:lnSpc>
              <a:spcAft>
                <a:spcPts val="0"/>
              </a:spcAft>
            </a:pPr>
            <a:r>
              <a:rPr lang="en-GB" sz="2800" dirty="0" smtClean="0">
                <a:solidFill>
                  <a:srgbClr val="7030A0"/>
                </a:solidFill>
                <a:effectLst/>
                <a:latin typeface="Comic Sans MS" panose="030F0702030302020204" pitchFamily="66" charset="0"/>
                <a:ea typeface="Calibri" panose="020F0502020204030204" pitchFamily="34" charset="0"/>
                <a:cs typeface="TTE2B02570t00"/>
              </a:rPr>
              <a:t>How can you help?</a:t>
            </a:r>
            <a:r>
              <a:rPr lang="en-GB"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Big Maths is a very useful tool to help children become numerate… but we still need your support at home.</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Symbol" panose="05050102010706020507" pitchFamily="18" charset="2"/>
              </a:rPr>
              <a:t>• </a:t>
            </a:r>
            <a:r>
              <a:rPr lang="en-GB" dirty="0" smtClean="0">
                <a:solidFill>
                  <a:srgbClr val="000000"/>
                </a:solidFill>
                <a:effectLst/>
                <a:latin typeface="Comic Sans MS" panose="030F0702030302020204" pitchFamily="66" charset="0"/>
                <a:ea typeface="Calibri" panose="020F0502020204030204" pitchFamily="34" charset="0"/>
                <a:cs typeface="TTE2B02570t00"/>
              </a:rPr>
              <a:t>Help your child practise their Learn Its at home – a few minutes a day is all you need.</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Symbol" panose="05050102010706020507" pitchFamily="18" charset="2"/>
              </a:rPr>
              <a:t>• </a:t>
            </a:r>
            <a:r>
              <a:rPr lang="en-GB" dirty="0" smtClean="0">
                <a:solidFill>
                  <a:srgbClr val="000000"/>
                </a:solidFill>
                <a:effectLst/>
                <a:latin typeface="Comic Sans MS" panose="030F0702030302020204" pitchFamily="66" charset="0"/>
                <a:ea typeface="Calibri" panose="020F0502020204030204" pitchFamily="34" charset="0"/>
                <a:cs typeface="TTE2B02570t00"/>
              </a:rPr>
              <a:t>Insist that numbers are written the correct way round.</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Symbol" panose="05050102010706020507" pitchFamily="18" charset="2"/>
              </a:rPr>
              <a:t>• </a:t>
            </a:r>
            <a:r>
              <a:rPr lang="en-GB" dirty="0" smtClean="0">
                <a:solidFill>
                  <a:srgbClr val="000000"/>
                </a:solidFill>
                <a:effectLst/>
                <a:latin typeface="Comic Sans MS" panose="030F0702030302020204" pitchFamily="66" charset="0"/>
                <a:ea typeface="Calibri" panose="020F0502020204030204" pitchFamily="34" charset="0"/>
                <a:cs typeface="TTE2B02570t00"/>
              </a:rPr>
              <a:t>Congratulate your child if their Big Maths score goes up!</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Symbol" panose="05050102010706020507" pitchFamily="18" charset="2"/>
              </a:rPr>
              <a:t>• </a:t>
            </a:r>
            <a:r>
              <a:rPr lang="en-GB" dirty="0" smtClean="0">
                <a:solidFill>
                  <a:srgbClr val="000000"/>
                </a:solidFill>
                <a:effectLst/>
                <a:latin typeface="Comic Sans MS" panose="030F0702030302020204" pitchFamily="66" charset="0"/>
                <a:ea typeface="Calibri" panose="020F0502020204030204" pitchFamily="34" charset="0"/>
                <a:cs typeface="TTE2B02570t00"/>
              </a:rPr>
              <a:t>Make maths a positive experience (Don’t tell your child you were no good at maths when you were at school – they will think they should be the same!)</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dirty="0" smtClean="0">
                <a:solidFill>
                  <a:srgbClr val="000000"/>
                </a:solidFill>
                <a:effectLst/>
                <a:latin typeface="Comic Sans MS" panose="030F0702030302020204" pitchFamily="66" charset="0"/>
                <a:ea typeface="Calibri" panose="020F0502020204030204" pitchFamily="34" charset="0"/>
                <a:cs typeface="TTE2B02570t0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smtClean="0">
                <a:solidFill>
                  <a:srgbClr val="000000"/>
                </a:solidFill>
                <a:effectLst/>
                <a:latin typeface="Comic Sans MS" panose="030F0702030302020204" pitchFamily="66" charset="0"/>
                <a:ea typeface="Calibri" panose="020F0502020204030204" pitchFamily="34" charset="0"/>
                <a:cs typeface="TTE2B02570t00"/>
              </a:rPr>
              <a:t>If you have any questions, please see your child’s class teacher in the first instance, or Mr Britton, the school’s Maths Co-ordinator.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80572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374</Words>
  <Application>Microsoft Office PowerPoint</Application>
  <PresentationFormat>Widescreen</PresentationFormat>
  <Paragraphs>29</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Arial</vt:lpstr>
      <vt:lpstr>Calibri</vt:lpstr>
      <vt:lpstr>Calibri Light</vt:lpstr>
      <vt:lpstr>Comic Sans MS</vt:lpstr>
      <vt:lpstr>Symbol</vt:lpstr>
      <vt:lpstr>Times New Roman</vt:lpstr>
      <vt:lpstr>TTE2B02570t00</vt:lpstr>
      <vt:lpstr>TTE2B2C9E8t00</vt:lpstr>
      <vt:lpstr>TTE2B57108t00</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Pelsall Village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 Britton</dc:creator>
  <cp:lastModifiedBy>Carl Britton</cp:lastModifiedBy>
  <cp:revision>4</cp:revision>
  <dcterms:created xsi:type="dcterms:W3CDTF">2016-10-11T10:03:00Z</dcterms:created>
  <dcterms:modified xsi:type="dcterms:W3CDTF">2016-10-11T10:30:15Z</dcterms:modified>
</cp:coreProperties>
</file>