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0" r:id="rId1"/>
  </p:sldMasterIdLst>
  <p:sldIdLst>
    <p:sldId id="256" r:id="rId2"/>
    <p:sldId id="270" r:id="rId3"/>
    <p:sldId id="257" r:id="rId4"/>
    <p:sldId id="259" r:id="rId5"/>
    <p:sldId id="267" r:id="rId6"/>
    <p:sldId id="264" r:id="rId7"/>
    <p:sldId id="260" r:id="rId8"/>
    <p:sldId id="263" r:id="rId9"/>
    <p:sldId id="272" r:id="rId10"/>
    <p:sldId id="273" r:id="rId11"/>
    <p:sldId id="271" r:id="rId12"/>
    <p:sldId id="258" r:id="rId13"/>
    <p:sldId id="268" r:id="rId14"/>
    <p:sldId id="261" r:id="rId15"/>
    <p:sldId id="262" r:id="rId16"/>
    <p:sldId id="269" r:id="rId17"/>
    <p:sldId id="26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672" autoAdjust="0"/>
    <p:restoredTop sz="94660"/>
  </p:normalViewPr>
  <p:slideViewPr>
    <p:cSldViewPr snapToGrid="0">
      <p:cViewPr varScale="1">
        <p:scale>
          <a:sx n="81" d="100"/>
          <a:sy n="81" d="100"/>
        </p:scale>
        <p:origin x="102"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3/3/2017</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69814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49892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65704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3/3/2017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21520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3/3/2017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8961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3/3/2017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26224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3/3/2017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88710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F131DD-A141-4471-BCF9-C6073EDD7E20}" type="datetimeFigureOut">
              <a:rPr lang="en-US" smtClean="0"/>
              <a:t>3/3/2017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23168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334A90-EB03-42F3-8859-2C2B2724C058}" type="datetimeFigureOut">
              <a:rPr lang="en-US" smtClean="0"/>
              <a:t>3/3/2017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93328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0183190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7850523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641803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9975111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0913611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8224396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627697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3/3/2017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45715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BC48EC7-AF6A-48D3-8284-14BACBEBDD84}" type="datetimeFigureOut">
              <a:rPr lang="en-US" smtClean="0"/>
              <a:t>3/3/2017</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34821887"/>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www.eric-carle.com/ECbooks.html#anchor707516" TargetMode="External"/><Relationship Id="rId2" Type="http://schemas.openxmlformats.org/officeDocument/2006/relationships/hyperlink" Target="http://www.readingrockets.org/books/interviews/carle" TargetMode="External"/><Relationship Id="rId1" Type="http://schemas.openxmlformats.org/officeDocument/2006/relationships/slideLayout" Target="../slideLayouts/slideLayout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www.penguin.co.uk/articles/on-writing/video/2015/tom-and-dougie-read-from-the-dinosaur-that-pooped-the-past/" TargetMode="Externa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3.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hyperlink" Target="http://www.readingrockets.org/books/interviews/kinney" TargetMode="External"/><Relationship Id="rId1" Type="http://schemas.openxmlformats.org/officeDocument/2006/relationships/slideLayout" Target="../slideLayouts/slideLayout3.xml"/><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3.xml"/><Relationship Id="rId4"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2101" y="503768"/>
            <a:ext cx="8574622" cy="2616199"/>
          </a:xfrm>
        </p:spPr>
        <p:txBody>
          <a:bodyPr>
            <a:normAutofit/>
          </a:bodyPr>
          <a:lstStyle/>
          <a:p>
            <a:r>
              <a:rPr lang="en-GB" sz="8800" dirty="0" smtClean="0"/>
              <a:t>Carousel day</a:t>
            </a:r>
            <a:endParaRPr lang="en-GB" sz="8800" dirty="0"/>
          </a:p>
        </p:txBody>
      </p:sp>
      <p:sp>
        <p:nvSpPr>
          <p:cNvPr id="3" name="Subtitle 2"/>
          <p:cNvSpPr>
            <a:spLocks noGrp="1"/>
          </p:cNvSpPr>
          <p:nvPr>
            <p:ph type="subTitle" idx="1"/>
          </p:nvPr>
        </p:nvSpPr>
        <p:spPr>
          <a:xfrm>
            <a:off x="4086752" y="3319992"/>
            <a:ext cx="6987645" cy="1388534"/>
          </a:xfrm>
        </p:spPr>
        <p:txBody>
          <a:bodyPr>
            <a:noAutofit/>
          </a:bodyPr>
          <a:lstStyle/>
          <a:p>
            <a:r>
              <a:rPr lang="en-GB" sz="4800" dirty="0" smtClean="0"/>
              <a:t>Meet the author </a:t>
            </a:r>
            <a:endParaRPr lang="en-GB" sz="4800" dirty="0"/>
          </a:p>
        </p:txBody>
      </p:sp>
    </p:spTree>
    <p:extLst>
      <p:ext uri="{BB962C8B-B14F-4D97-AF65-F5344CB8AC3E}">
        <p14:creationId xmlns:p14="http://schemas.microsoft.com/office/powerpoint/2010/main" val="1228703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2101" y="503768"/>
            <a:ext cx="8574622" cy="2616199"/>
          </a:xfrm>
        </p:spPr>
        <p:txBody>
          <a:bodyPr>
            <a:normAutofit/>
          </a:bodyPr>
          <a:lstStyle/>
          <a:p>
            <a:r>
              <a:rPr lang="en-GB" sz="8800" dirty="0" smtClean="0"/>
              <a:t>Carousel day</a:t>
            </a:r>
            <a:endParaRPr lang="en-GB" sz="8800" dirty="0"/>
          </a:p>
        </p:txBody>
      </p:sp>
      <p:sp>
        <p:nvSpPr>
          <p:cNvPr id="3" name="Subtitle 2"/>
          <p:cNvSpPr>
            <a:spLocks noGrp="1"/>
          </p:cNvSpPr>
          <p:nvPr>
            <p:ph type="subTitle" idx="1"/>
          </p:nvPr>
        </p:nvSpPr>
        <p:spPr>
          <a:xfrm>
            <a:off x="4086752" y="3319992"/>
            <a:ext cx="6987645" cy="1388534"/>
          </a:xfrm>
        </p:spPr>
        <p:txBody>
          <a:bodyPr>
            <a:noAutofit/>
          </a:bodyPr>
          <a:lstStyle/>
          <a:p>
            <a:r>
              <a:rPr lang="en-GB" sz="4800" dirty="0" smtClean="0"/>
              <a:t>KS1 - Meet the author </a:t>
            </a:r>
            <a:endParaRPr lang="en-GB" sz="4800" dirty="0"/>
          </a:p>
        </p:txBody>
      </p:sp>
    </p:spTree>
    <p:extLst>
      <p:ext uri="{BB962C8B-B14F-4D97-AF65-F5344CB8AC3E}">
        <p14:creationId xmlns:p14="http://schemas.microsoft.com/office/powerpoint/2010/main" val="10739020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63624" y="2067696"/>
            <a:ext cx="10266426" cy="4390253"/>
          </a:xfrm>
        </p:spPr>
        <p:txBody>
          <a:bodyPr>
            <a:normAutofit fontScale="92500" lnSpcReduction="10000"/>
          </a:bodyPr>
          <a:lstStyle/>
          <a:p>
            <a:pPr algn="ctr"/>
            <a:r>
              <a:rPr lang="en-GB" sz="2600" dirty="0" smtClean="0">
                <a:latin typeface="Comic Sans MS" panose="030F0702030302020204" pitchFamily="66" charset="0"/>
              </a:rPr>
              <a:t>Eric Carle – The Very Hungry Caterpillar</a:t>
            </a:r>
          </a:p>
          <a:p>
            <a:pPr algn="ctr"/>
            <a:r>
              <a:rPr lang="en-GB" sz="2600" dirty="0">
                <a:latin typeface="Comic Sans MS" panose="030F0702030302020204" pitchFamily="66" charset="0"/>
                <a:hlinkClick r:id="rId2"/>
              </a:rPr>
              <a:t>http://</a:t>
            </a:r>
            <a:r>
              <a:rPr lang="en-GB" sz="2600" dirty="0" smtClean="0">
                <a:latin typeface="Comic Sans MS" panose="030F0702030302020204" pitchFamily="66" charset="0"/>
                <a:hlinkClick r:id="rId2"/>
              </a:rPr>
              <a:t>www.readingrockets.org/books/interviews/carle</a:t>
            </a:r>
            <a:r>
              <a:rPr lang="en-GB" sz="2600" dirty="0" smtClean="0">
                <a:latin typeface="Comic Sans MS" panose="030F0702030302020204" pitchFamily="66" charset="0"/>
              </a:rPr>
              <a:t> </a:t>
            </a:r>
          </a:p>
          <a:p>
            <a:pPr algn="ctr"/>
            <a:r>
              <a:rPr lang="en-GB" sz="2600" dirty="0">
                <a:latin typeface="Comic Sans MS" panose="030F0702030302020204" pitchFamily="66" charset="0"/>
              </a:rPr>
              <a:t>Eric Carle is acclaimed and beloved as the creator of brilliantly illustrated and innovatively designed picture books for very young children. His best-known work, </a:t>
            </a:r>
            <a:r>
              <a:rPr lang="en-GB" sz="2600" dirty="0">
                <a:latin typeface="Comic Sans MS" panose="030F0702030302020204" pitchFamily="66" charset="0"/>
                <a:hlinkClick r:id="rId3"/>
              </a:rPr>
              <a:t>The Very Hungry Caterpillar</a:t>
            </a:r>
            <a:r>
              <a:rPr lang="en-GB" sz="2600" dirty="0">
                <a:latin typeface="Comic Sans MS" panose="030F0702030302020204" pitchFamily="66" charset="0"/>
              </a:rPr>
              <a:t>, has eaten its way into the hearts of literally millions of children all over the world and has been translated into 62 languages and sold over 44 million copies. Since the Caterpillar was published in 1969, Eric Carle has illustrated more than seventy books, many best sellers, most of which he also wrote, and more than 139 million copies of his books have sold around the world</a:t>
            </a:r>
            <a:r>
              <a:rPr lang="en-GB" sz="2600" dirty="0" smtClean="0">
                <a:latin typeface="Comic Sans MS" panose="030F0702030302020204" pitchFamily="66" charset="0"/>
              </a:rPr>
              <a:t>. </a:t>
            </a:r>
          </a:p>
          <a:p>
            <a:endParaRPr lang="en-G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325" y="215900"/>
            <a:ext cx="1930400" cy="254000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59061" y="123824"/>
            <a:ext cx="2713863" cy="1865781"/>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81500" y="208430"/>
            <a:ext cx="2857500" cy="1781175"/>
          </a:xfrm>
          <a:prstGeom prst="rect">
            <a:avLst/>
          </a:prstGeom>
        </p:spPr>
      </p:pic>
    </p:spTree>
    <p:extLst>
      <p:ext uri="{BB962C8B-B14F-4D97-AF65-F5344CB8AC3E}">
        <p14:creationId xmlns:p14="http://schemas.microsoft.com/office/powerpoint/2010/main" val="31176230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38225" y="1304926"/>
            <a:ext cx="10913419" cy="6282262"/>
          </a:xfrm>
        </p:spPr>
        <p:txBody>
          <a:bodyPr>
            <a:noAutofit/>
          </a:bodyPr>
          <a:lstStyle/>
          <a:p>
            <a:pPr algn="ctr"/>
            <a:r>
              <a:rPr lang="en-GB" b="1" dirty="0">
                <a:latin typeface="Comic Sans MS" panose="030F0702030302020204" pitchFamily="66" charset="0"/>
              </a:rPr>
              <a:t>Julia Donaldson</a:t>
            </a:r>
          </a:p>
          <a:p>
            <a:pPr algn="ctr"/>
            <a:r>
              <a:rPr lang="en-GB" dirty="0" smtClean="0">
                <a:latin typeface="Comic Sans MS" panose="030F0702030302020204" pitchFamily="66" charset="0"/>
              </a:rPr>
              <a:t>           Julia </a:t>
            </a:r>
            <a:r>
              <a:rPr lang="en-GB" dirty="0">
                <a:latin typeface="Comic Sans MS" panose="030F0702030302020204" pitchFamily="66" charset="0"/>
              </a:rPr>
              <a:t>is the </a:t>
            </a:r>
            <a:r>
              <a:rPr lang="en-GB" dirty="0" smtClean="0">
                <a:latin typeface="Comic Sans MS" panose="030F0702030302020204" pitchFamily="66" charset="0"/>
              </a:rPr>
              <a:t>award-winning</a:t>
            </a:r>
            <a:r>
              <a:rPr lang="en-GB" dirty="0">
                <a:latin typeface="Comic Sans MS" panose="030F0702030302020204" pitchFamily="66" charset="0"/>
              </a:rPr>
              <a:t>, bestselling author of much-loved modern </a:t>
            </a:r>
            <a:endParaRPr lang="en-GB" dirty="0" smtClean="0">
              <a:latin typeface="Comic Sans MS" panose="030F0702030302020204" pitchFamily="66" charset="0"/>
            </a:endParaRPr>
          </a:p>
          <a:p>
            <a:pPr algn="ctr"/>
            <a:r>
              <a:rPr lang="en-GB" dirty="0" smtClean="0">
                <a:latin typeface="Comic Sans MS" panose="030F0702030302020204" pitchFamily="66" charset="0"/>
              </a:rPr>
              <a:t>            classics </a:t>
            </a:r>
            <a:r>
              <a:rPr lang="en-GB" dirty="0">
                <a:latin typeface="Comic Sans MS" panose="030F0702030302020204" pitchFamily="66" charset="0"/>
              </a:rPr>
              <a:t>like </a:t>
            </a:r>
            <a:r>
              <a:rPr lang="en-GB" i="1" dirty="0">
                <a:latin typeface="Comic Sans MS" panose="030F0702030302020204" pitchFamily="66" charset="0"/>
              </a:rPr>
              <a:t>The Gruffalo</a:t>
            </a:r>
            <a:r>
              <a:rPr lang="en-GB" dirty="0">
                <a:latin typeface="Comic Sans MS" panose="030F0702030302020204" pitchFamily="66" charset="0"/>
              </a:rPr>
              <a:t>, </a:t>
            </a:r>
            <a:r>
              <a:rPr lang="en-GB" i="1" dirty="0">
                <a:latin typeface="Comic Sans MS" panose="030F0702030302020204" pitchFamily="66" charset="0"/>
              </a:rPr>
              <a:t>Stick Man</a:t>
            </a:r>
            <a:r>
              <a:rPr lang="en-GB" dirty="0">
                <a:latin typeface="Comic Sans MS" panose="030F0702030302020204" pitchFamily="66" charset="0"/>
              </a:rPr>
              <a:t> and </a:t>
            </a:r>
            <a:r>
              <a:rPr lang="en-GB" i="1" dirty="0">
                <a:latin typeface="Comic Sans MS" panose="030F0702030302020204" pitchFamily="66" charset="0"/>
              </a:rPr>
              <a:t>What the Ladybird Heard</a:t>
            </a:r>
            <a:r>
              <a:rPr lang="en-GB" dirty="0">
                <a:latin typeface="Comic Sans MS" panose="030F0702030302020204" pitchFamily="66" charset="0"/>
              </a:rPr>
              <a:t>. </a:t>
            </a:r>
            <a:endParaRPr lang="en-GB" dirty="0" smtClean="0">
              <a:latin typeface="Comic Sans MS" panose="030F0702030302020204" pitchFamily="66" charset="0"/>
            </a:endParaRPr>
          </a:p>
          <a:p>
            <a:pPr algn="ctr"/>
            <a:r>
              <a:rPr lang="en-GB" dirty="0" smtClean="0">
                <a:latin typeface="Comic Sans MS" panose="030F0702030302020204" pitchFamily="66" charset="0"/>
              </a:rPr>
              <a:t>She </a:t>
            </a:r>
            <a:r>
              <a:rPr lang="en-GB" dirty="0">
                <a:latin typeface="Comic Sans MS" panose="030F0702030302020204" pitchFamily="66" charset="0"/>
              </a:rPr>
              <a:t>was also the Children’s Laureate 2011-2013.</a:t>
            </a:r>
          </a:p>
          <a:p>
            <a:pPr algn="ctr"/>
            <a:r>
              <a:rPr lang="en-GB" dirty="0">
                <a:latin typeface="Comic Sans MS" panose="030F0702030302020204" pitchFamily="66" charset="0"/>
              </a:rPr>
              <a:t>I grew up in a tall Victorian London house with my parents, grandmother, aunt, uncle, younger sister Mary and cat Geoffrey (who was really a prince in disguise. Mary and I would argue about which of us would marry him).</a:t>
            </a:r>
          </a:p>
          <a:p>
            <a:pPr algn="ctr"/>
            <a:r>
              <a:rPr lang="en-GB" dirty="0">
                <a:latin typeface="Comic Sans MS" panose="030F0702030302020204" pitchFamily="66" charset="0"/>
              </a:rPr>
              <a:t>Mary and I were always creating imaginary characters and mimicking real ones, and I used to write shows and choreograph ballets for us.</a:t>
            </a:r>
          </a:p>
          <a:p>
            <a:pPr algn="ctr"/>
            <a:r>
              <a:rPr lang="en-GB" dirty="0">
                <a:latin typeface="Comic Sans MS" panose="030F0702030302020204" pitchFamily="66" charset="0"/>
              </a:rPr>
              <a:t>I studied Drama and French at Bristol University, where I met Malcolm, a guitar-playing medic to whom I’m now married.</a:t>
            </a:r>
          </a:p>
          <a:p>
            <a:pPr algn="ctr"/>
            <a:r>
              <a:rPr lang="en-GB" dirty="0">
                <a:latin typeface="Comic Sans MS" panose="030F0702030302020204" pitchFamily="66" charset="0"/>
              </a:rPr>
              <a:t>Before Malcolm and I had our three sons we used to go busking together and I would write special songs for each country; the best one was in Italian about pasta.</a:t>
            </a:r>
          </a:p>
          <a:p>
            <a:pPr algn="ctr"/>
            <a:r>
              <a:rPr lang="en-GB" dirty="0">
                <a:latin typeface="Comic Sans MS" panose="030F0702030302020204" pitchFamily="66" charset="0"/>
              </a:rPr>
              <a:t>The busking led to a career in singing and </a:t>
            </a:r>
            <a:r>
              <a:rPr lang="en-GB" dirty="0" smtClean="0">
                <a:latin typeface="Comic Sans MS" panose="030F0702030302020204" pitchFamily="66" charset="0"/>
              </a:rPr>
              <a:t>song writing, </a:t>
            </a:r>
            <a:r>
              <a:rPr lang="en-GB" dirty="0">
                <a:latin typeface="Comic Sans MS" panose="030F0702030302020204" pitchFamily="66" charset="0"/>
              </a:rPr>
              <a:t>mainly for children’s television</a:t>
            </a:r>
            <a:r>
              <a:rPr lang="en-GB" dirty="0" smtClean="0">
                <a:latin typeface="Comic Sans MS" panose="030F0702030302020204" pitchFamily="66" charset="0"/>
              </a:rPr>
              <a:t>.</a:t>
            </a:r>
            <a:endParaRPr lang="en-GB" dirty="0">
              <a:latin typeface="Comic Sans MS" panose="030F0702030302020204" pitchFamily="66"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769" y="78860"/>
            <a:ext cx="2666056" cy="2625508"/>
          </a:xfrm>
          <a:prstGeom prst="rect">
            <a:avLst/>
          </a:prstGeom>
        </p:spPr>
      </p:pic>
    </p:spTree>
    <p:extLst>
      <p:ext uri="{BB962C8B-B14F-4D97-AF65-F5344CB8AC3E}">
        <p14:creationId xmlns:p14="http://schemas.microsoft.com/office/powerpoint/2010/main" val="929445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38225" y="2543175"/>
            <a:ext cx="10913419" cy="5044012"/>
          </a:xfrm>
        </p:spPr>
        <p:txBody>
          <a:bodyPr>
            <a:noAutofit/>
          </a:bodyPr>
          <a:lstStyle/>
          <a:p>
            <a:pPr algn="ctr"/>
            <a:r>
              <a:rPr lang="en-GB" dirty="0">
                <a:latin typeface="Comic Sans MS" panose="030F0702030302020204" pitchFamily="66" charset="0"/>
              </a:rPr>
              <a:t>One of my television songs, </a:t>
            </a:r>
            <a:r>
              <a:rPr lang="en-GB" i="1" dirty="0">
                <a:latin typeface="Comic Sans MS" panose="030F0702030302020204" pitchFamily="66" charset="0"/>
              </a:rPr>
              <a:t>A Squash and a Squeeze</a:t>
            </a:r>
            <a:r>
              <a:rPr lang="en-GB" dirty="0">
                <a:latin typeface="Comic Sans MS" panose="030F0702030302020204" pitchFamily="66" charset="0"/>
              </a:rPr>
              <a:t>, was made into a book in 1993, with illustrations by the wonderful Axel </a:t>
            </a:r>
            <a:r>
              <a:rPr lang="en-GB" dirty="0" err="1">
                <a:latin typeface="Comic Sans MS" panose="030F0702030302020204" pitchFamily="66" charset="0"/>
              </a:rPr>
              <a:t>Scheffler</a:t>
            </a:r>
            <a:r>
              <a:rPr lang="en-GB" dirty="0">
                <a:latin typeface="Comic Sans MS" panose="030F0702030302020204" pitchFamily="66" charset="0"/>
              </a:rPr>
              <a:t>. It was great to hold the book in my hand without it vanishing in the air the way the songs did. </a:t>
            </a:r>
            <a:r>
              <a:rPr lang="en-GB" dirty="0" smtClean="0">
                <a:latin typeface="Comic Sans MS" panose="030F0702030302020204" pitchFamily="66" charset="0"/>
              </a:rPr>
              <a:t>Since </a:t>
            </a:r>
            <a:r>
              <a:rPr lang="en-GB" dirty="0">
                <a:latin typeface="Comic Sans MS" panose="030F0702030302020204" pitchFamily="66" charset="0"/>
              </a:rPr>
              <a:t>then I’ve had 20 plays published.</a:t>
            </a:r>
          </a:p>
          <a:p>
            <a:pPr algn="ctr"/>
            <a:r>
              <a:rPr lang="en-GB" dirty="0">
                <a:latin typeface="Comic Sans MS" panose="030F0702030302020204" pitchFamily="66" charset="0"/>
              </a:rPr>
              <a:t>My real breakthrough was </a:t>
            </a:r>
            <a:r>
              <a:rPr lang="en-GB" i="1" dirty="0">
                <a:latin typeface="Comic Sans MS" panose="030F0702030302020204" pitchFamily="66" charset="0"/>
              </a:rPr>
              <a:t>The Gruffalo</a:t>
            </a:r>
            <a:r>
              <a:rPr lang="en-GB" dirty="0">
                <a:latin typeface="Comic Sans MS" panose="030F0702030302020204" pitchFamily="66" charset="0"/>
              </a:rPr>
              <a:t>, again illustrated by Axel. </a:t>
            </a:r>
            <a:r>
              <a:rPr lang="en-GB" dirty="0" smtClean="0">
                <a:latin typeface="Comic Sans MS" panose="030F0702030302020204" pitchFamily="66" charset="0"/>
              </a:rPr>
              <a:t>My </a:t>
            </a:r>
            <a:r>
              <a:rPr lang="en-GB" dirty="0">
                <a:latin typeface="Comic Sans MS" panose="030F0702030302020204" pitchFamily="66" charset="0"/>
              </a:rPr>
              <a:t>novel </a:t>
            </a:r>
            <a:r>
              <a:rPr lang="en-GB" i="1" dirty="0">
                <a:latin typeface="Comic Sans MS" panose="030F0702030302020204" pitchFamily="66" charset="0"/>
              </a:rPr>
              <a:t>The Giants and the Joneses</a:t>
            </a:r>
            <a:r>
              <a:rPr lang="en-GB" dirty="0">
                <a:latin typeface="Comic Sans MS" panose="030F0702030302020204" pitchFamily="66" charset="0"/>
              </a:rPr>
              <a:t> is going to be made into a film by the same team who made the Harry Potter movies, and I have written three books of stories about the anarchic </a:t>
            </a:r>
            <a:r>
              <a:rPr lang="en-GB" i="1" dirty="0">
                <a:latin typeface="Comic Sans MS" panose="030F0702030302020204" pitchFamily="66" charset="0"/>
              </a:rPr>
              <a:t>Princess Mirror-Belle</a:t>
            </a:r>
            <a:r>
              <a:rPr lang="en-GB" dirty="0">
                <a:latin typeface="Comic Sans MS" panose="030F0702030302020204" pitchFamily="66" charset="0"/>
              </a:rPr>
              <a:t> who appears from the mirror and disrupts the life of an otherwise ordinary eight-year-old.</a:t>
            </a:r>
          </a:p>
          <a:p>
            <a:pPr algn="ctr"/>
            <a:r>
              <a:rPr lang="en-GB" dirty="0">
                <a:latin typeface="Comic Sans MS" panose="030F0702030302020204" pitchFamily="66" charset="0"/>
              </a:rPr>
              <a:t>When I’m not writing I am often performing, at book festivals and in theatres. I really enjoy getting the children in the audience to help me act out the stories and sing the songs.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768" y="78860"/>
            <a:ext cx="2504132" cy="2466046"/>
          </a:xfrm>
          <a:prstGeom prst="rect">
            <a:avLst/>
          </a:prstGeom>
        </p:spPr>
      </p:pic>
    </p:spTree>
    <p:extLst>
      <p:ext uri="{BB962C8B-B14F-4D97-AF65-F5344CB8AC3E}">
        <p14:creationId xmlns:p14="http://schemas.microsoft.com/office/powerpoint/2010/main" val="23932604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63624" y="2067697"/>
            <a:ext cx="9070848" cy="3071565"/>
          </a:xfrm>
        </p:spPr>
        <p:txBody>
          <a:bodyPr>
            <a:noAutofit/>
          </a:bodyPr>
          <a:lstStyle/>
          <a:p>
            <a:pPr algn="ctr"/>
            <a:r>
              <a:rPr lang="en-GB" sz="2800" b="1" dirty="0" smtClean="0">
                <a:latin typeface="Comic Sans MS" panose="030F0702030302020204" pitchFamily="66" charset="0"/>
              </a:rPr>
              <a:t>Tom Fletcher </a:t>
            </a:r>
          </a:p>
          <a:p>
            <a:pPr algn="ctr"/>
            <a:r>
              <a:rPr lang="en-GB" sz="2800" b="1" dirty="0">
                <a:latin typeface="Comic Sans MS" panose="030F0702030302020204" pitchFamily="66" charset="0"/>
              </a:rPr>
              <a:t>Tom Fletcher</a:t>
            </a:r>
            <a:r>
              <a:rPr lang="en-GB" sz="2800" dirty="0">
                <a:latin typeface="Comic Sans MS" panose="030F0702030302020204" pitchFamily="66" charset="0"/>
              </a:rPr>
              <a:t> loves Christmas and space</a:t>
            </a:r>
            <a:r>
              <a:rPr lang="en-GB" sz="2800" b="1" dirty="0">
                <a:latin typeface="Comic Sans MS" panose="030F0702030302020204" pitchFamily="66" charset="0"/>
              </a:rPr>
              <a:t>, Dougie Poynter</a:t>
            </a:r>
            <a:r>
              <a:rPr lang="en-GB" sz="2800" dirty="0">
                <a:latin typeface="Comic Sans MS" panose="030F0702030302020204" pitchFamily="66" charset="0"/>
              </a:rPr>
              <a:t> loves reptiles and they have a shared obsession with poop! After writing songs together for years in the band </a:t>
            </a:r>
            <a:r>
              <a:rPr lang="en-GB" sz="2800" dirty="0" err="1">
                <a:latin typeface="Comic Sans MS" panose="030F0702030302020204" pitchFamily="66" charset="0"/>
              </a:rPr>
              <a:t>McFly</a:t>
            </a:r>
            <a:r>
              <a:rPr lang="en-GB" sz="2800" dirty="0">
                <a:latin typeface="Comic Sans MS" panose="030F0702030302020204" pitchFamily="66" charset="0"/>
              </a:rPr>
              <a:t>, they wrote </a:t>
            </a:r>
            <a:r>
              <a:rPr lang="en-GB" sz="2800" i="1" dirty="0">
                <a:latin typeface="Comic Sans MS" panose="030F0702030302020204" pitchFamily="66" charset="0"/>
              </a:rPr>
              <a:t>The Dinosaur That Pooped</a:t>
            </a:r>
            <a:r>
              <a:rPr lang="en-GB" sz="2800" dirty="0">
                <a:latin typeface="Comic Sans MS" panose="030F0702030302020204" pitchFamily="66" charset="0"/>
              </a:rPr>
              <a:t> books in the same way that they write their song lyrics</a:t>
            </a:r>
            <a:r>
              <a:rPr lang="en-GB" sz="2800" dirty="0" smtClean="0">
                <a:latin typeface="Comic Sans MS" panose="030F0702030302020204" pitchFamily="66" charset="0"/>
              </a:rPr>
              <a:t>.</a:t>
            </a:r>
          </a:p>
          <a:p>
            <a:pPr algn="ctr"/>
            <a:r>
              <a:rPr lang="en-GB" sz="2800" dirty="0">
                <a:latin typeface="Comic Sans MS" panose="030F0702030302020204" pitchFamily="66" charset="0"/>
                <a:hlinkClick r:id="rId2"/>
              </a:rPr>
              <a:t>https://www.penguin.co.uk/articles/on-writing/video/2015/tom-and-dougie-read-from-the-dinosaur-that-pooped-the-past</a:t>
            </a:r>
            <a:r>
              <a:rPr lang="en-GB" sz="2800" dirty="0" smtClean="0">
                <a:latin typeface="Comic Sans MS" panose="030F0702030302020204" pitchFamily="66" charset="0"/>
                <a:hlinkClick r:id="rId2"/>
              </a:rPr>
              <a:t>/</a:t>
            </a:r>
            <a:r>
              <a:rPr lang="en-GB" sz="2800" dirty="0" smtClean="0">
                <a:latin typeface="Comic Sans MS" panose="030F0702030302020204" pitchFamily="66" charset="0"/>
              </a:rPr>
              <a:t> </a:t>
            </a:r>
            <a:endParaRPr lang="en-GB" sz="2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874" y="204787"/>
            <a:ext cx="2360676" cy="2352807"/>
          </a:xfrm>
          <a:prstGeom prst="rect">
            <a:avLst/>
          </a:prstGeom>
        </p:spPr>
      </p:pic>
      <p:pic>
        <p:nvPicPr>
          <p:cNvPr id="5" name="Picture 4"/>
          <p:cNvPicPr>
            <a:picLocks noChangeAspect="1"/>
          </p:cNvPicPr>
          <p:nvPr/>
        </p:nvPicPr>
        <p:blipFill>
          <a:blip r:embed="rId4"/>
          <a:stretch>
            <a:fillRect/>
          </a:stretch>
        </p:blipFill>
        <p:spPr>
          <a:xfrm>
            <a:off x="7157847" y="80962"/>
            <a:ext cx="4905375" cy="2061526"/>
          </a:xfrm>
          <a:prstGeom prst="rect">
            <a:avLst/>
          </a:prstGeom>
        </p:spPr>
      </p:pic>
    </p:spTree>
    <p:extLst>
      <p:ext uri="{BB962C8B-B14F-4D97-AF65-F5344CB8AC3E}">
        <p14:creationId xmlns:p14="http://schemas.microsoft.com/office/powerpoint/2010/main" val="3589445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l="20158" t="11594" r="19368" b="8432"/>
          <a:stretch>
            <a:fillRect/>
          </a:stretch>
        </p:blipFill>
        <p:spPr bwMode="auto">
          <a:xfrm>
            <a:off x="1774536" y="359895"/>
            <a:ext cx="8602646" cy="639888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 Placeholder 2"/>
          <p:cNvSpPr>
            <a:spLocks noGrp="1"/>
          </p:cNvSpPr>
          <p:nvPr>
            <p:ph type="body" idx="1"/>
          </p:nvPr>
        </p:nvSpPr>
        <p:spPr>
          <a:xfrm>
            <a:off x="-1440693" y="359895"/>
            <a:ext cx="9070848" cy="3071565"/>
          </a:xfrm>
        </p:spPr>
        <p:txBody>
          <a:bodyPr>
            <a:normAutofit/>
          </a:bodyPr>
          <a:lstStyle/>
          <a:p>
            <a:r>
              <a:rPr lang="en-GB" b="1" dirty="0" smtClean="0"/>
              <a:t>Aliens love underpants</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17" y="76402"/>
            <a:ext cx="2178213" cy="181927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01250" y="359895"/>
            <a:ext cx="2114550" cy="211455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16931" y="4200525"/>
            <a:ext cx="1730270" cy="1514475"/>
          </a:xfrm>
          <a:prstGeom prst="rect">
            <a:avLst/>
          </a:prstGeom>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l="23363" r="23102"/>
          <a:stretch/>
        </p:blipFill>
        <p:spPr>
          <a:xfrm>
            <a:off x="340873" y="3376612"/>
            <a:ext cx="1705499" cy="1647825"/>
          </a:xfrm>
          <a:prstGeom prst="rect">
            <a:avLst/>
          </a:prstGeom>
        </p:spPr>
      </p:pic>
    </p:spTree>
    <p:extLst>
      <p:ext uri="{BB962C8B-B14F-4D97-AF65-F5344CB8AC3E}">
        <p14:creationId xmlns:p14="http://schemas.microsoft.com/office/powerpoint/2010/main" val="3455924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12231" y="2155139"/>
            <a:ext cx="10403543" cy="4359961"/>
          </a:xfrm>
        </p:spPr>
        <p:txBody>
          <a:bodyPr>
            <a:normAutofit fontScale="85000" lnSpcReduction="20000"/>
          </a:bodyPr>
          <a:lstStyle/>
          <a:p>
            <a:pPr algn="ctr"/>
            <a:r>
              <a:rPr lang="en-GB" sz="2600" b="1" dirty="0">
                <a:latin typeface="Comic Sans MS" panose="030F0702030302020204" pitchFamily="66" charset="0"/>
              </a:rPr>
              <a:t>Martin </a:t>
            </a:r>
            <a:r>
              <a:rPr lang="en-GB" sz="2600" b="1" dirty="0" err="1" smtClean="0">
                <a:latin typeface="Comic Sans MS" panose="030F0702030302020204" pitchFamily="66" charset="0"/>
              </a:rPr>
              <a:t>Handford</a:t>
            </a:r>
            <a:endParaRPr lang="en-GB" sz="2600" b="1" dirty="0" smtClean="0">
              <a:latin typeface="Comic Sans MS" panose="030F0702030302020204" pitchFamily="66" charset="0"/>
            </a:endParaRPr>
          </a:p>
          <a:p>
            <a:pPr algn="ctr"/>
            <a:r>
              <a:rPr lang="en-GB" sz="2600" dirty="0" smtClean="0">
                <a:latin typeface="Comic Sans MS" panose="030F0702030302020204" pitchFamily="66" charset="0"/>
              </a:rPr>
              <a:t>As </a:t>
            </a:r>
            <a:r>
              <a:rPr lang="en-GB" sz="2600" dirty="0">
                <a:latin typeface="Comic Sans MS" panose="030F0702030302020204" pitchFamily="66" charset="0"/>
              </a:rPr>
              <a:t>a child Martin </a:t>
            </a:r>
            <a:r>
              <a:rPr lang="en-GB" sz="2600" dirty="0" err="1">
                <a:latin typeface="Comic Sans MS" panose="030F0702030302020204" pitchFamily="66" charset="0"/>
              </a:rPr>
              <a:t>Handford</a:t>
            </a:r>
            <a:r>
              <a:rPr lang="en-GB" sz="2600" dirty="0">
                <a:latin typeface="Comic Sans MS" panose="030F0702030302020204" pitchFamily="66" charset="0"/>
              </a:rPr>
              <a:t> was born in Hampstead, London, in 1956 and spent most of his childhood drawing. </a:t>
            </a:r>
            <a:endParaRPr lang="en-GB" sz="2600" dirty="0" smtClean="0">
              <a:latin typeface="Comic Sans MS" panose="030F0702030302020204" pitchFamily="66" charset="0"/>
            </a:endParaRPr>
          </a:p>
          <a:p>
            <a:pPr algn="ctr"/>
            <a:r>
              <a:rPr lang="en-GB" sz="2600" dirty="0" smtClean="0">
                <a:latin typeface="Comic Sans MS" panose="030F0702030302020204" pitchFamily="66" charset="0"/>
              </a:rPr>
              <a:t>As </a:t>
            </a:r>
            <a:r>
              <a:rPr lang="en-GB" sz="2600" dirty="0">
                <a:latin typeface="Comic Sans MS" panose="030F0702030302020204" pitchFamily="66" charset="0"/>
              </a:rPr>
              <a:t>an adult Martin worked for three years in an insurance office in order to finance his degree at art </a:t>
            </a:r>
            <a:r>
              <a:rPr lang="en-GB" sz="2600" dirty="0" smtClean="0">
                <a:latin typeface="Comic Sans MS" panose="030F0702030302020204" pitchFamily="66" charset="0"/>
              </a:rPr>
              <a:t>college. Following </a:t>
            </a:r>
            <a:r>
              <a:rPr lang="en-GB" sz="2600" dirty="0">
                <a:latin typeface="Comic Sans MS" panose="030F0702030302020204" pitchFamily="66" charset="0"/>
              </a:rPr>
              <a:t>art college, Martin worked as a freelance illustrator specialising in drawing crowd scenes for numerous clients.</a:t>
            </a:r>
          </a:p>
          <a:p>
            <a:pPr algn="ctr"/>
            <a:r>
              <a:rPr lang="en-GB" sz="2600" dirty="0">
                <a:latin typeface="Comic Sans MS" panose="030F0702030302020204" pitchFamily="66" charset="0"/>
              </a:rPr>
              <a:t>As an artist Each Wally picture takes Martin eight weeks to draw. “As I work my way through a picture, I add Wally when I come to what I feel is a good place to hide him,” he explains. Martin describes his pictures as “full of both activity and entertainment. I have a love of situations which contain visual puns.” His own favourite Wally picture is ‘A Tremendous Song and Dance’ from </a:t>
            </a:r>
            <a:r>
              <a:rPr lang="en-GB" sz="2600" i="1" dirty="0">
                <a:latin typeface="Comic Sans MS" panose="030F0702030302020204" pitchFamily="66" charset="0"/>
              </a:rPr>
              <a:t>Where’s Wally? In Hollywood</a:t>
            </a:r>
            <a:r>
              <a:rPr lang="en-GB" sz="2600" dirty="0">
                <a:latin typeface="Comic Sans MS" panose="030F0702030302020204" pitchFamily="66" charset="0"/>
              </a:rPr>
              <a:t>.</a:t>
            </a:r>
          </a:p>
          <a:p>
            <a:endParaRPr lang="en-GB"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28361" r="30562"/>
          <a:stretch/>
        </p:blipFill>
        <p:spPr>
          <a:xfrm>
            <a:off x="152399" y="207277"/>
            <a:ext cx="1448549" cy="35265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4899" y="207277"/>
            <a:ext cx="3190875" cy="2251754"/>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19375" y="207277"/>
            <a:ext cx="3076575" cy="1845945"/>
          </a:xfrm>
          <a:prstGeom prst="rect">
            <a:avLst/>
          </a:prstGeom>
        </p:spPr>
      </p:pic>
    </p:spTree>
    <p:extLst>
      <p:ext uri="{BB962C8B-B14F-4D97-AF65-F5344CB8AC3E}">
        <p14:creationId xmlns:p14="http://schemas.microsoft.com/office/powerpoint/2010/main" val="23293848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3962" y="104775"/>
            <a:ext cx="9744075" cy="6648450"/>
          </a:xfrm>
          <a:prstGeom prst="rect">
            <a:avLst/>
          </a:prstGeom>
        </p:spPr>
      </p:pic>
    </p:spTree>
    <p:extLst>
      <p:ext uri="{BB962C8B-B14F-4D97-AF65-F5344CB8AC3E}">
        <p14:creationId xmlns:p14="http://schemas.microsoft.com/office/powerpoint/2010/main" val="32521167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4487" y="20997"/>
            <a:ext cx="9130747" cy="6689785"/>
          </a:xfrm>
          <a:prstGeom prst="rect">
            <a:avLst/>
          </a:prstGeom>
        </p:spPr>
      </p:pic>
    </p:spTree>
    <p:extLst>
      <p:ext uri="{BB962C8B-B14F-4D97-AF65-F5344CB8AC3E}">
        <p14:creationId xmlns:p14="http://schemas.microsoft.com/office/powerpoint/2010/main" val="4756241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2101" y="503768"/>
            <a:ext cx="8574622" cy="2616199"/>
          </a:xfrm>
        </p:spPr>
        <p:txBody>
          <a:bodyPr>
            <a:normAutofit/>
          </a:bodyPr>
          <a:lstStyle/>
          <a:p>
            <a:r>
              <a:rPr lang="en-GB" sz="8800" dirty="0" smtClean="0"/>
              <a:t>Carousel day</a:t>
            </a:r>
            <a:endParaRPr lang="en-GB" sz="8800" dirty="0"/>
          </a:p>
        </p:txBody>
      </p:sp>
      <p:sp>
        <p:nvSpPr>
          <p:cNvPr id="3" name="Subtitle 2"/>
          <p:cNvSpPr>
            <a:spLocks noGrp="1"/>
          </p:cNvSpPr>
          <p:nvPr>
            <p:ph type="subTitle" idx="1"/>
          </p:nvPr>
        </p:nvSpPr>
        <p:spPr>
          <a:xfrm>
            <a:off x="4086752" y="3319992"/>
            <a:ext cx="6987645" cy="1388534"/>
          </a:xfrm>
        </p:spPr>
        <p:txBody>
          <a:bodyPr>
            <a:noAutofit/>
          </a:bodyPr>
          <a:lstStyle/>
          <a:p>
            <a:r>
              <a:rPr lang="en-GB" sz="4800" dirty="0" smtClean="0"/>
              <a:t>KS2 - Meet the author </a:t>
            </a:r>
            <a:endParaRPr lang="en-GB" sz="4800" dirty="0"/>
          </a:p>
        </p:txBody>
      </p:sp>
    </p:spTree>
    <p:extLst>
      <p:ext uri="{BB962C8B-B14F-4D97-AF65-F5344CB8AC3E}">
        <p14:creationId xmlns:p14="http://schemas.microsoft.com/office/powerpoint/2010/main" val="6358551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52574" y="314326"/>
            <a:ext cx="10467975" cy="6381750"/>
          </a:xfrm>
        </p:spPr>
        <p:txBody>
          <a:bodyPr>
            <a:normAutofit/>
          </a:bodyPr>
          <a:lstStyle/>
          <a:p>
            <a:pPr algn="ctr"/>
            <a:r>
              <a:rPr lang="en-GB" sz="2900" b="1" dirty="0">
                <a:latin typeface="Comic Sans MS" panose="030F0702030302020204" pitchFamily="66" charset="0"/>
              </a:rPr>
              <a:t>Roald Dahl</a:t>
            </a:r>
          </a:p>
          <a:p>
            <a:pPr algn="ctr"/>
            <a:r>
              <a:rPr lang="en-GB" dirty="0">
                <a:latin typeface="Comic Sans MS" panose="030F0702030302020204" pitchFamily="66" charset="0"/>
              </a:rPr>
              <a:t>Roald Dahl was born in </a:t>
            </a:r>
            <a:r>
              <a:rPr lang="en-GB" dirty="0" err="1">
                <a:latin typeface="Comic Sans MS" panose="030F0702030302020204" pitchFamily="66" charset="0"/>
              </a:rPr>
              <a:t>Llandaff</a:t>
            </a:r>
            <a:r>
              <a:rPr lang="en-GB" dirty="0">
                <a:latin typeface="Comic Sans MS" panose="030F0702030302020204" pitchFamily="66" charset="0"/>
              </a:rPr>
              <a:t>, South Wales on September 13th 1916. </a:t>
            </a:r>
            <a:r>
              <a:rPr lang="en-GB" dirty="0" smtClean="0">
                <a:latin typeface="Comic Sans MS" panose="030F0702030302020204" pitchFamily="66" charset="0"/>
              </a:rPr>
              <a:t>His </a:t>
            </a:r>
            <a:r>
              <a:rPr lang="en-GB" dirty="0">
                <a:latin typeface="Comic Sans MS" panose="030F0702030302020204" pitchFamily="66" charset="0"/>
              </a:rPr>
              <a:t>first job was in Africa, with the Shell Oil Company. In the second world war he fought as a fighter pilot, and was badly injured when his plane crashed. After the war he worked in America, and soon started writing stories.</a:t>
            </a:r>
          </a:p>
          <a:p>
            <a:pPr algn="ctr"/>
            <a:r>
              <a:rPr lang="en-GB" dirty="0">
                <a:latin typeface="Comic Sans MS" panose="030F0702030302020204" pitchFamily="66" charset="0"/>
              </a:rPr>
              <a:t>His very first children’s book, written in 1943 was called </a:t>
            </a:r>
            <a:r>
              <a:rPr lang="en-GB" i="1" dirty="0">
                <a:latin typeface="Comic Sans MS" panose="030F0702030302020204" pitchFamily="66" charset="0"/>
              </a:rPr>
              <a:t>The Gremlins</a:t>
            </a:r>
            <a:r>
              <a:rPr lang="en-GB" dirty="0">
                <a:latin typeface="Comic Sans MS" panose="030F0702030302020204" pitchFamily="66" charset="0"/>
              </a:rPr>
              <a:t>. Eleanor Roosevelt, the wife of the President of the USA liked it so much he was invited to the White House and became friends with the President, Franklin D Roosevelt.</a:t>
            </a:r>
          </a:p>
          <a:p>
            <a:pPr algn="ctr"/>
            <a:r>
              <a:rPr lang="en-GB" dirty="0">
                <a:latin typeface="Comic Sans MS" panose="030F0702030302020204" pitchFamily="66" charset="0"/>
              </a:rPr>
              <a:t>He wrote a number of books and short stories for adults, many of which were televised as the hugely popular </a:t>
            </a:r>
            <a:r>
              <a:rPr lang="en-GB" i="1" dirty="0">
                <a:latin typeface="Comic Sans MS" panose="030F0702030302020204" pitchFamily="66" charset="0"/>
              </a:rPr>
              <a:t>Tales of the Unexpected</a:t>
            </a:r>
            <a:r>
              <a:rPr lang="en-GB" dirty="0">
                <a:latin typeface="Comic Sans MS" panose="030F0702030302020204" pitchFamily="66" charset="0"/>
              </a:rPr>
              <a:t>.</a:t>
            </a:r>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93" y="314326"/>
            <a:ext cx="1330081" cy="188276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49444"/>
          <a:stretch/>
        </p:blipFill>
        <p:spPr>
          <a:xfrm>
            <a:off x="4080293" y="4205951"/>
            <a:ext cx="5412536" cy="2412965"/>
          </a:xfrm>
          <a:prstGeom prst="rect">
            <a:avLst/>
          </a:prstGeom>
        </p:spPr>
      </p:pic>
    </p:spTree>
    <p:extLst>
      <p:ext uri="{BB962C8B-B14F-4D97-AF65-F5344CB8AC3E}">
        <p14:creationId xmlns:p14="http://schemas.microsoft.com/office/powerpoint/2010/main" val="13116644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52574" y="314326"/>
            <a:ext cx="10467975" cy="6381750"/>
          </a:xfrm>
        </p:spPr>
        <p:txBody>
          <a:bodyPr>
            <a:normAutofit/>
          </a:bodyPr>
          <a:lstStyle/>
          <a:p>
            <a:pPr algn="ctr"/>
            <a:r>
              <a:rPr lang="en-GB" dirty="0">
                <a:latin typeface="Comic Sans MS" panose="030F0702030302020204" pitchFamily="66" charset="0"/>
              </a:rPr>
              <a:t>But it was as a children’s author that he found greatest fame and satisfaction, saying “I have a passion for teaching kids to become readers…Books shouldn’t be daunting, they should be funny, exciting and wonderful.” Millions of fans around the world agreed and have chuckled and gasped at his amazing stories. His mesmerising stories, written in sizzling, sparkly language, will lead you into adventures you’ll never ever forget!</a:t>
            </a:r>
          </a:p>
          <a:p>
            <a:pPr algn="ctr"/>
            <a:r>
              <a:rPr lang="en-GB" dirty="0" smtClean="0">
                <a:latin typeface="Comic Sans MS" panose="030F0702030302020204" pitchFamily="66" charset="0"/>
              </a:rPr>
              <a:t>				From </a:t>
            </a:r>
            <a:r>
              <a:rPr lang="en-GB" dirty="0">
                <a:latin typeface="Comic Sans MS" panose="030F0702030302020204" pitchFamily="66" charset="0"/>
              </a:rPr>
              <a:t>1945 until his death, he lived at Gipsy House, in Buckinghamshire, </a:t>
            </a:r>
            <a:r>
              <a:rPr lang="en-GB" dirty="0" smtClean="0">
                <a:latin typeface="Comic Sans MS" panose="030F0702030302020204" pitchFamily="66" charset="0"/>
              </a:rPr>
              <a:t>				where </a:t>
            </a:r>
            <a:r>
              <a:rPr lang="en-GB" dirty="0">
                <a:latin typeface="Comic Sans MS" panose="030F0702030302020204" pitchFamily="66" charset="0"/>
              </a:rPr>
              <a:t>he wrote his famous children’s books. He died in hospital in </a:t>
            </a:r>
            <a:r>
              <a:rPr lang="en-GB" dirty="0" smtClean="0">
                <a:latin typeface="Comic Sans MS" panose="030F0702030302020204" pitchFamily="66" charset="0"/>
              </a:rPr>
              <a:t>					Oxford</a:t>
            </a:r>
            <a:r>
              <a:rPr lang="en-GB" dirty="0">
                <a:latin typeface="Comic Sans MS" panose="030F0702030302020204" pitchFamily="66" charset="0"/>
              </a:rPr>
              <a:t>, on November 23rd, 1990. His books have continued to be </a:t>
            </a:r>
            <a:r>
              <a:rPr lang="en-GB" dirty="0" smtClean="0">
                <a:latin typeface="Comic Sans MS" panose="030F0702030302020204" pitchFamily="66" charset="0"/>
              </a:rPr>
              <a:t>read				 </a:t>
            </a:r>
            <a:r>
              <a:rPr lang="en-GB" dirty="0">
                <a:latin typeface="Comic Sans MS" panose="030F0702030302020204" pitchFamily="66" charset="0"/>
              </a:rPr>
              <a:t>and loved, and have been made into a number of hit films, including </a:t>
            </a:r>
            <a:r>
              <a:rPr lang="en-GB" dirty="0" smtClean="0">
                <a:latin typeface="Comic Sans MS" panose="030F0702030302020204" pitchFamily="66" charset="0"/>
              </a:rPr>
              <a:t>					</a:t>
            </a:r>
            <a:r>
              <a:rPr lang="en-GB" i="1" dirty="0" smtClean="0">
                <a:latin typeface="Comic Sans MS" panose="030F0702030302020204" pitchFamily="66" charset="0"/>
              </a:rPr>
              <a:t>Matilda</a:t>
            </a:r>
            <a:r>
              <a:rPr lang="en-GB" dirty="0" smtClean="0">
                <a:latin typeface="Comic Sans MS" panose="030F0702030302020204" pitchFamily="66" charset="0"/>
              </a:rPr>
              <a:t> </a:t>
            </a:r>
            <a:r>
              <a:rPr lang="en-GB" dirty="0">
                <a:latin typeface="Comic Sans MS" panose="030F0702030302020204" pitchFamily="66" charset="0"/>
              </a:rPr>
              <a:t>and </a:t>
            </a:r>
            <a:r>
              <a:rPr lang="en-GB" i="1" dirty="0">
                <a:latin typeface="Comic Sans MS" panose="030F0702030302020204" pitchFamily="66" charset="0"/>
              </a:rPr>
              <a:t>Charlie and the Chocolate Factory</a:t>
            </a:r>
            <a:r>
              <a:rPr lang="en-GB" dirty="0">
                <a:latin typeface="Comic Sans MS" panose="030F0702030302020204" pitchFamily="66" charset="0"/>
              </a:rPr>
              <a:t>. You can even visit </a:t>
            </a:r>
            <a:r>
              <a:rPr lang="en-GB" dirty="0" smtClean="0">
                <a:latin typeface="Comic Sans MS" panose="030F0702030302020204" pitchFamily="66" charset="0"/>
              </a:rPr>
              <a:t>the				 	Roald </a:t>
            </a:r>
            <a:r>
              <a:rPr lang="en-GB" dirty="0">
                <a:latin typeface="Comic Sans MS" panose="030F0702030302020204" pitchFamily="66" charset="0"/>
              </a:rPr>
              <a:t>Dahl Museum in the village where Dahl lived for most of his life</a:t>
            </a:r>
            <a:r>
              <a:rPr lang="en-GB" dirty="0" smtClean="0">
                <a:latin typeface="Comic Sans MS" panose="030F0702030302020204" pitchFamily="66" charset="0"/>
              </a:rPr>
              <a:t>.																										</a:t>
            </a:r>
            <a:endParaRPr lang="en-GB" dirty="0">
              <a:latin typeface="Comic Sans MS" panose="030F0702030302020204" pitchFamily="66" charset="0"/>
            </a:endParaRPr>
          </a:p>
          <a:p>
            <a:pPr algn="ctr"/>
            <a:r>
              <a:rPr lang="en-GB" dirty="0" smtClean="0">
                <a:latin typeface="Comic Sans MS" panose="030F0702030302020204" pitchFamily="66" charset="0"/>
              </a:rPr>
              <a:t>			In </a:t>
            </a:r>
            <a:r>
              <a:rPr lang="en-GB" dirty="0">
                <a:latin typeface="Comic Sans MS" panose="030F0702030302020204" pitchFamily="66" charset="0"/>
              </a:rPr>
              <a:t>2009 the Roald Dahl Funny Prize was established in his memory.</a:t>
            </a:r>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93" y="314326"/>
            <a:ext cx="1330081" cy="188276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493" y="2947107"/>
            <a:ext cx="3013234" cy="3748969"/>
          </a:xfrm>
          <a:prstGeom prst="rect">
            <a:avLst/>
          </a:prstGeom>
        </p:spPr>
      </p:pic>
    </p:spTree>
    <p:extLst>
      <p:ext uri="{BB962C8B-B14F-4D97-AF65-F5344CB8AC3E}">
        <p14:creationId xmlns:p14="http://schemas.microsoft.com/office/powerpoint/2010/main" val="2735497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854522" y="161238"/>
            <a:ext cx="10295001" cy="5484188"/>
          </a:xfrm>
        </p:spPr>
        <p:txBody>
          <a:bodyPr>
            <a:normAutofit fontScale="70000" lnSpcReduction="20000"/>
          </a:bodyPr>
          <a:lstStyle/>
          <a:p>
            <a:pPr algn="ctr"/>
            <a:r>
              <a:rPr lang="en-GB" sz="3200" b="1" dirty="0">
                <a:latin typeface="Comic Sans MS" panose="030F0702030302020204" pitchFamily="66" charset="0"/>
              </a:rPr>
              <a:t>Liz </a:t>
            </a:r>
            <a:r>
              <a:rPr lang="en-GB" sz="3200" b="1" dirty="0" err="1">
                <a:latin typeface="Comic Sans MS" panose="030F0702030302020204" pitchFamily="66" charset="0"/>
              </a:rPr>
              <a:t>Pichon</a:t>
            </a:r>
            <a:endParaRPr lang="en-GB" sz="3200" b="1" dirty="0">
              <a:latin typeface="Comic Sans MS" panose="030F0702030302020204" pitchFamily="66" charset="0"/>
            </a:endParaRPr>
          </a:p>
          <a:p>
            <a:pPr algn="ctr"/>
            <a:r>
              <a:rPr lang="en-GB" sz="3200" dirty="0">
                <a:latin typeface="Comic Sans MS" panose="030F0702030302020204" pitchFamily="66" charset="0"/>
              </a:rPr>
              <a:t>When Liz was little, she loved to draw, paint and make things. Her mum used to say she was very good at making a mess (which is still true today!).</a:t>
            </a:r>
          </a:p>
          <a:p>
            <a:pPr algn="ctr"/>
            <a:r>
              <a:rPr lang="en-GB" sz="3200" dirty="0">
                <a:latin typeface="Comic Sans MS" panose="030F0702030302020204" pitchFamily="66" charset="0"/>
              </a:rPr>
              <a:t>She kept drawing and went to art school, where she earned a degree in graphic design. She worked as a designer and art director in the music industry, and her freelance work has appeared on a wide variety of products.</a:t>
            </a:r>
          </a:p>
          <a:p>
            <a:pPr algn="ctr"/>
            <a:r>
              <a:rPr lang="en-GB" sz="3200" dirty="0">
                <a:latin typeface="Comic Sans MS" panose="030F0702030302020204" pitchFamily="66" charset="0"/>
              </a:rPr>
              <a:t>Liz is the author-illustrator of several picture books. Tom Gates is the first series of books she has written and illustrated for older children. They have won several prestigious awards, including the Roald Dahl Runny Prize, the Waterstones Children’s Book Prize, and the Blue Peter Book Award. The books have been translated into forty-one languages worldwide</a:t>
            </a:r>
            <a:r>
              <a:rPr lang="en-GB" sz="3200" dirty="0" smtClean="0">
                <a:latin typeface="Comic Sans MS" panose="030F0702030302020204" pitchFamily="66" charset="0"/>
              </a:rPr>
              <a:t>.</a:t>
            </a:r>
          </a:p>
          <a:p>
            <a:pPr algn="ctr"/>
            <a:r>
              <a:rPr lang="en-GB" sz="3200" dirty="0" smtClean="0">
                <a:latin typeface="Comic Sans MS" panose="030F0702030302020204" pitchFamily="66" charset="0"/>
              </a:rPr>
              <a:t>Born: 16/08/1963</a:t>
            </a:r>
          </a:p>
          <a:p>
            <a:pPr marL="457200" indent="-457200" algn="ctr">
              <a:buFontTx/>
              <a:buChar char="-"/>
            </a:pPr>
            <a:r>
              <a:rPr lang="en-GB" sz="3200" dirty="0" smtClean="0">
                <a:latin typeface="Comic Sans MS" panose="030F0702030302020204" pitchFamily="66" charset="0"/>
              </a:rPr>
              <a:t>Studied graphic design in London</a:t>
            </a:r>
          </a:p>
          <a:p>
            <a:pPr marL="457200" indent="-457200" algn="ctr">
              <a:buFontTx/>
              <a:buChar char="-"/>
            </a:pPr>
            <a:r>
              <a:rPr lang="en-GB" sz="3200" dirty="0" smtClean="0">
                <a:latin typeface="Comic Sans MS" panose="030F0702030302020204" pitchFamily="66" charset="0"/>
              </a:rPr>
              <a:t>Lives in Brighton</a:t>
            </a:r>
          </a:p>
          <a:p>
            <a:pPr marL="457200" indent="-457200" algn="ctr">
              <a:buFontTx/>
              <a:buChar char="-"/>
            </a:pPr>
            <a:r>
              <a:rPr lang="en-GB" sz="3200" dirty="0" smtClean="0">
                <a:latin typeface="Comic Sans MS" panose="030F0702030302020204" pitchFamily="66" charset="0"/>
              </a:rPr>
              <a:t>Worked for music label Jive Records</a:t>
            </a:r>
            <a:endParaRPr lang="en-GB" sz="3200" dirty="0">
              <a:latin typeface="Comic Sans MS" panose="030F0702030302020204" pitchFamily="66" charset="0"/>
            </a:endParaRP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109" y="161238"/>
            <a:ext cx="1732413" cy="2581962"/>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109" y="3691509"/>
            <a:ext cx="4667250" cy="307594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34948" y="3853116"/>
            <a:ext cx="2314575" cy="2752725"/>
          </a:xfrm>
          <a:prstGeom prst="rect">
            <a:avLst/>
          </a:prstGeom>
        </p:spPr>
      </p:pic>
    </p:spTree>
    <p:extLst>
      <p:ext uri="{BB962C8B-B14F-4D97-AF65-F5344CB8AC3E}">
        <p14:creationId xmlns:p14="http://schemas.microsoft.com/office/powerpoint/2010/main" val="1028526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62050" y="104776"/>
            <a:ext cx="10877550" cy="6353174"/>
          </a:xfrm>
        </p:spPr>
        <p:txBody>
          <a:bodyPr>
            <a:normAutofit/>
          </a:bodyPr>
          <a:lstStyle/>
          <a:p>
            <a:pPr algn="ctr"/>
            <a:r>
              <a:rPr lang="en-GB" b="1" dirty="0" smtClean="0">
                <a:latin typeface="Comic Sans MS" panose="030F0702030302020204" pitchFamily="66" charset="0"/>
              </a:rPr>
              <a:t>Jeff Kinney </a:t>
            </a:r>
          </a:p>
          <a:p>
            <a:pPr algn="ctr"/>
            <a:r>
              <a:rPr lang="en-GB" dirty="0">
                <a:latin typeface="Comic Sans MS" panose="030F0702030302020204" pitchFamily="66" charset="0"/>
                <a:hlinkClick r:id="rId2"/>
              </a:rPr>
              <a:t>http://</a:t>
            </a:r>
            <a:r>
              <a:rPr lang="en-GB" dirty="0" smtClean="0">
                <a:latin typeface="Comic Sans MS" panose="030F0702030302020204" pitchFamily="66" charset="0"/>
                <a:hlinkClick r:id="rId2"/>
              </a:rPr>
              <a:t>www.readingrockets.org/books/interviews/kinney</a:t>
            </a:r>
            <a:r>
              <a:rPr lang="en-GB" dirty="0" smtClean="0">
                <a:latin typeface="Comic Sans MS" panose="030F0702030302020204" pitchFamily="66" charset="0"/>
              </a:rPr>
              <a:t> </a:t>
            </a:r>
          </a:p>
          <a:p>
            <a:pPr algn="ctr"/>
            <a:r>
              <a:rPr lang="en-GB" dirty="0" smtClean="0">
                <a:latin typeface="Comic Sans MS" panose="030F0702030302020204" pitchFamily="66" charset="0"/>
              </a:rPr>
              <a:t>Born: 19/02/1971				</a:t>
            </a:r>
          </a:p>
          <a:p>
            <a:pPr algn="ctr"/>
            <a:r>
              <a:rPr lang="en-GB" dirty="0" smtClean="0">
                <a:latin typeface="Comic Sans MS" panose="030F0702030302020204" pitchFamily="66" charset="0"/>
              </a:rPr>
              <a:t>				Jeff </a:t>
            </a:r>
            <a:r>
              <a:rPr lang="en-GB" dirty="0">
                <a:latin typeface="Comic Sans MS" panose="030F0702030302020204" pitchFamily="66" charset="0"/>
              </a:rPr>
              <a:t>Kinney is the best-selling author and illustrator of the wildly popular </a:t>
            </a:r>
            <a:r>
              <a:rPr lang="en-GB" dirty="0" smtClean="0">
                <a:latin typeface="Comic Sans MS" panose="030F0702030302020204" pitchFamily="66" charset="0"/>
              </a:rPr>
              <a:t>				Diary </a:t>
            </a:r>
            <a:r>
              <a:rPr lang="en-GB" dirty="0">
                <a:latin typeface="Comic Sans MS" panose="030F0702030302020204" pitchFamily="66" charset="0"/>
              </a:rPr>
              <a:t>of a Wimpy Kid series, featuring the everyday life of the very relatable adolescent Greg </a:t>
            </a:r>
            <a:r>
              <a:rPr lang="en-GB" dirty="0" err="1">
                <a:latin typeface="Comic Sans MS" panose="030F0702030302020204" pitchFamily="66" charset="0"/>
              </a:rPr>
              <a:t>Heffley</a:t>
            </a:r>
            <a:r>
              <a:rPr lang="en-GB" dirty="0">
                <a:latin typeface="Comic Sans MS" panose="030F0702030302020204" pitchFamily="66" charset="0"/>
              </a:rPr>
              <a:t>. </a:t>
            </a:r>
          </a:p>
          <a:p>
            <a:pPr algn="ctr"/>
            <a:r>
              <a:rPr lang="en-GB" dirty="0" smtClean="0">
                <a:latin typeface="Comic Sans MS" panose="030F0702030302020204" pitchFamily="66" charset="0"/>
              </a:rPr>
              <a:t>				Kinney </a:t>
            </a:r>
            <a:r>
              <a:rPr lang="en-GB" dirty="0">
                <a:latin typeface="Comic Sans MS" panose="030F0702030302020204" pitchFamily="66" charset="0"/>
              </a:rPr>
              <a:t>spent his childhood in the Washington, D.C. area and later </a:t>
            </a:r>
            <a:r>
              <a:rPr lang="en-GB" dirty="0" smtClean="0">
                <a:latin typeface="Comic Sans MS" panose="030F0702030302020204" pitchFamily="66" charset="0"/>
              </a:rPr>
              <a:t>					moved </a:t>
            </a:r>
            <a:r>
              <a:rPr lang="en-GB" dirty="0">
                <a:latin typeface="Comic Sans MS" panose="030F0702030302020204" pitchFamily="66" charset="0"/>
              </a:rPr>
              <a:t>to New England. As a young reader, Kinney was inspired by the books of Judy Blume, Beverly Cleary, and J.R.R. Tolkien. While a student at the University of Maryland, Kinney decided he wanted to become a cartoonist. </a:t>
            </a:r>
          </a:p>
          <a:p>
            <a:endParaRPr lang="en-GB" dirty="0"/>
          </a:p>
          <a:p>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25" y="104776"/>
            <a:ext cx="2628900" cy="1971675"/>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6625" y="3681412"/>
            <a:ext cx="4286250" cy="2867025"/>
          </a:xfrm>
          <a:prstGeom prst="rect">
            <a:avLst/>
          </a:prstGeom>
        </p:spPr>
      </p:pic>
    </p:spTree>
    <p:extLst>
      <p:ext uri="{BB962C8B-B14F-4D97-AF65-F5344CB8AC3E}">
        <p14:creationId xmlns:p14="http://schemas.microsoft.com/office/powerpoint/2010/main" val="19438317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76351" y="247650"/>
            <a:ext cx="10591800" cy="4381499"/>
          </a:xfrm>
        </p:spPr>
        <p:txBody>
          <a:bodyPr>
            <a:normAutofit/>
          </a:bodyPr>
          <a:lstStyle/>
          <a:p>
            <a:pPr algn="ctr"/>
            <a:r>
              <a:rPr lang="en-GB" dirty="0">
                <a:latin typeface="Comic Sans MS" panose="030F0702030302020204" pitchFamily="66" charset="0"/>
              </a:rPr>
              <a:t>Kinney began </a:t>
            </a:r>
            <a:r>
              <a:rPr lang="en-GB" dirty="0" smtClean="0">
                <a:latin typeface="Comic Sans MS" panose="030F0702030302020204" pitchFamily="66" charset="0"/>
              </a:rPr>
              <a:t>doodling </a:t>
            </a:r>
            <a:r>
              <a:rPr lang="en-GB" dirty="0">
                <a:latin typeface="Comic Sans MS" panose="030F0702030302020204" pitchFamily="66" charset="0"/>
              </a:rPr>
              <a:t>ideas for the first </a:t>
            </a:r>
            <a:r>
              <a:rPr lang="en-GB" i="1" dirty="0">
                <a:latin typeface="Comic Sans MS" panose="030F0702030302020204" pitchFamily="66" charset="0"/>
              </a:rPr>
              <a:t>Diary of a Wimpy Kid</a:t>
            </a:r>
            <a:r>
              <a:rPr lang="en-GB" dirty="0">
                <a:latin typeface="Comic Sans MS" panose="030F0702030302020204" pitchFamily="66" charset="0"/>
              </a:rPr>
              <a:t> book in 1998, but it wasn't until the spring of 2007 that the book was published — and quickly became a </a:t>
            </a:r>
            <a:r>
              <a:rPr lang="en-GB" i="1" dirty="0">
                <a:latin typeface="Comic Sans MS" panose="030F0702030302020204" pitchFamily="66" charset="0"/>
              </a:rPr>
              <a:t>New York Times</a:t>
            </a:r>
            <a:r>
              <a:rPr lang="en-GB" dirty="0">
                <a:latin typeface="Comic Sans MS" panose="030F0702030302020204" pitchFamily="66" charset="0"/>
              </a:rPr>
              <a:t> bestseller, eventually reaching the number one spot. In 2009, Kinney was named one of the 20 Artists &amp; Entertainers in The TIME 100, the magazine's list of The World's Most Influential people. In 2010, </a:t>
            </a:r>
            <a:r>
              <a:rPr lang="en-GB" i="1" dirty="0">
                <a:latin typeface="Comic Sans MS" panose="030F0702030302020204" pitchFamily="66" charset="0"/>
              </a:rPr>
              <a:t>Diary of a Wimpy Kid</a:t>
            </a:r>
            <a:r>
              <a:rPr lang="en-GB" dirty="0">
                <a:latin typeface="Comic Sans MS" panose="030F0702030302020204" pitchFamily="66" charset="0"/>
              </a:rPr>
              <a:t> was made into a movie. </a:t>
            </a:r>
          </a:p>
          <a:p>
            <a:pPr algn="ctr"/>
            <a:r>
              <a:rPr lang="en-GB" dirty="0">
                <a:latin typeface="Comic Sans MS" panose="030F0702030302020204" pitchFamily="66" charset="0"/>
              </a:rPr>
              <a:t>Kinney is also a successful online game developer, cartoonist, designer, and the creator of </a:t>
            </a:r>
            <a:r>
              <a:rPr lang="en-GB" dirty="0" err="1">
                <a:latin typeface="Comic Sans MS" panose="030F0702030302020204" pitchFamily="66" charset="0"/>
              </a:rPr>
              <a:t>Poptropica</a:t>
            </a:r>
            <a:r>
              <a:rPr lang="en-GB" dirty="0">
                <a:latin typeface="Comic Sans MS" panose="030F0702030302020204" pitchFamily="66" charset="0"/>
              </a:rPr>
              <a:t>, known by children around the world. </a:t>
            </a:r>
            <a:r>
              <a:rPr lang="en-GB" dirty="0" err="1">
                <a:latin typeface="Comic Sans MS" panose="030F0702030302020204" pitchFamily="66" charset="0"/>
              </a:rPr>
              <a:t>Poptropica</a:t>
            </a:r>
            <a:r>
              <a:rPr lang="en-GB" dirty="0">
                <a:latin typeface="Comic Sans MS" panose="030F0702030302020204" pitchFamily="66" charset="0"/>
              </a:rPr>
              <a:t> is an online role-playing game designed for kids 6 to 15 where players travel between islands to complete quests. </a:t>
            </a:r>
          </a:p>
          <a:p>
            <a:pPr algn="ctr"/>
            <a:r>
              <a:rPr lang="en-GB" dirty="0">
                <a:latin typeface="Comic Sans MS" panose="030F0702030302020204" pitchFamily="66" charset="0"/>
              </a:rPr>
              <a:t>Kinney currently lives Plainville, Massachusetts with his wife </a:t>
            </a:r>
            <a:endParaRPr lang="en-GB" dirty="0" smtClean="0">
              <a:latin typeface="Comic Sans MS" panose="030F0702030302020204" pitchFamily="66" charset="0"/>
            </a:endParaRPr>
          </a:p>
          <a:p>
            <a:pPr algn="ctr"/>
            <a:r>
              <a:rPr lang="en-GB" dirty="0" smtClean="0">
                <a:latin typeface="Comic Sans MS" panose="030F0702030302020204" pitchFamily="66" charset="0"/>
              </a:rPr>
              <a:t>Julie and </a:t>
            </a:r>
            <a:r>
              <a:rPr lang="en-GB" dirty="0">
                <a:latin typeface="Comic Sans MS" panose="030F0702030302020204" pitchFamily="66" charset="0"/>
              </a:rPr>
              <a:t>their two sons, Will and Grant. </a:t>
            </a:r>
          </a:p>
          <a:p>
            <a:endParaRPr lang="en-GB"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69475" y="4003471"/>
            <a:ext cx="1831975" cy="267907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25" y="3914257"/>
            <a:ext cx="2857500" cy="2857500"/>
          </a:xfrm>
          <a:prstGeom prst="rect">
            <a:avLst/>
          </a:prstGeom>
        </p:spPr>
      </p:pic>
    </p:spTree>
    <p:extLst>
      <p:ext uri="{BB962C8B-B14F-4D97-AF65-F5344CB8AC3E}">
        <p14:creationId xmlns:p14="http://schemas.microsoft.com/office/powerpoint/2010/main" val="27930025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017775" y="97155"/>
            <a:ext cx="10088499" cy="5760306"/>
          </a:xfrm>
        </p:spPr>
        <p:txBody>
          <a:bodyPr>
            <a:normAutofit fontScale="92500" lnSpcReduction="20000"/>
          </a:bodyPr>
          <a:lstStyle/>
          <a:p>
            <a:pPr algn="ctr"/>
            <a:r>
              <a:rPr lang="en-GB" b="1" dirty="0">
                <a:latin typeface="Comic Sans MS" panose="030F0702030302020204" pitchFamily="66" charset="0"/>
              </a:rPr>
              <a:t>David </a:t>
            </a:r>
            <a:r>
              <a:rPr lang="en-GB" b="1" dirty="0" smtClean="0">
                <a:latin typeface="Comic Sans MS" panose="030F0702030302020204" pitchFamily="66" charset="0"/>
              </a:rPr>
              <a:t>Walliams (stage name) – real name David Williams</a:t>
            </a:r>
            <a:endParaRPr lang="en-GB" b="1" dirty="0">
              <a:latin typeface="Comic Sans MS" panose="030F0702030302020204" pitchFamily="66" charset="0"/>
            </a:endParaRPr>
          </a:p>
          <a:p>
            <a:pPr algn="ctr"/>
            <a:r>
              <a:rPr lang="en-GB" dirty="0" smtClean="0">
                <a:latin typeface="Comic Sans MS" panose="030F0702030302020204" pitchFamily="66" charset="0"/>
              </a:rPr>
              <a:t>	David </a:t>
            </a:r>
            <a:r>
              <a:rPr lang="en-GB" dirty="0">
                <a:latin typeface="Comic Sans MS" panose="030F0702030302020204" pitchFamily="66" charset="0"/>
              </a:rPr>
              <a:t>Walliams is a comedian, writer and actor and is best known for his </a:t>
            </a:r>
            <a:r>
              <a:rPr lang="en-GB" dirty="0" smtClean="0">
                <a:latin typeface="Comic Sans MS" panose="030F0702030302020204" pitchFamily="66" charset="0"/>
              </a:rPr>
              <a:t>	partnership </a:t>
            </a:r>
            <a:r>
              <a:rPr lang="en-GB" dirty="0">
                <a:latin typeface="Comic Sans MS" panose="030F0702030302020204" pitchFamily="66" charset="0"/>
              </a:rPr>
              <a:t>with Matt Lucas on the hugely popular sketch show </a:t>
            </a:r>
            <a:r>
              <a:rPr lang="en-GB" i="1" dirty="0">
                <a:latin typeface="Comic Sans MS" panose="030F0702030302020204" pitchFamily="66" charset="0"/>
              </a:rPr>
              <a:t>Little Britain</a:t>
            </a:r>
            <a:r>
              <a:rPr lang="en-GB" dirty="0">
                <a:latin typeface="Comic Sans MS" panose="030F0702030302020204" pitchFamily="66" charset="0"/>
              </a:rPr>
              <a:t>, and as a star judge on </a:t>
            </a:r>
            <a:r>
              <a:rPr lang="en-GB" i="1" dirty="0">
                <a:latin typeface="Comic Sans MS" panose="030F0702030302020204" pitchFamily="66" charset="0"/>
              </a:rPr>
              <a:t>Britain’s Got Talent</a:t>
            </a:r>
            <a:r>
              <a:rPr lang="en-GB" dirty="0">
                <a:latin typeface="Comic Sans MS" panose="030F0702030302020204" pitchFamily="66" charset="0"/>
              </a:rPr>
              <a:t>.</a:t>
            </a:r>
          </a:p>
          <a:p>
            <a:pPr algn="ctr"/>
            <a:r>
              <a:rPr lang="en-GB" dirty="0" smtClean="0">
                <a:latin typeface="Comic Sans MS" panose="030F0702030302020204" pitchFamily="66" charset="0"/>
              </a:rPr>
              <a:t>	David </a:t>
            </a:r>
            <a:r>
              <a:rPr lang="en-GB" dirty="0">
                <a:latin typeface="Comic Sans MS" panose="030F0702030302020204" pitchFamily="66" charset="0"/>
              </a:rPr>
              <a:t>is also well known for his charitable work for Sports Relief, part of Comic Relief. He took up swimming in his youth because he was overweight, and has </a:t>
            </a:r>
            <a:r>
              <a:rPr lang="en-GB" dirty="0" smtClean="0">
                <a:latin typeface="Comic Sans MS" panose="030F0702030302020204" pitchFamily="66" charset="0"/>
              </a:rPr>
              <a:t>	subsequently </a:t>
            </a:r>
            <a:r>
              <a:rPr lang="en-GB" dirty="0">
                <a:latin typeface="Comic Sans MS" panose="030F0702030302020204" pitchFamily="66" charset="0"/>
              </a:rPr>
              <a:t>completed long distance swims of the English Channel, the Strait of Gibraltar and the River Thames, raising millions of pounds for charity!</a:t>
            </a:r>
          </a:p>
          <a:p>
            <a:pPr algn="ctr"/>
            <a:r>
              <a:rPr lang="en-GB" dirty="0" smtClean="0">
                <a:latin typeface="Comic Sans MS" panose="030F0702030302020204" pitchFamily="66" charset="0"/>
              </a:rPr>
              <a:t>	In </a:t>
            </a:r>
            <a:r>
              <a:rPr lang="en-GB" dirty="0">
                <a:latin typeface="Comic Sans MS" panose="030F0702030302020204" pitchFamily="66" charset="0"/>
              </a:rPr>
              <a:t>2008 David’s first children’s book </a:t>
            </a:r>
            <a:r>
              <a:rPr lang="en-GB" i="1" dirty="0">
                <a:latin typeface="Comic Sans MS" panose="030F0702030302020204" pitchFamily="66" charset="0"/>
              </a:rPr>
              <a:t>The Boy in the Dress</a:t>
            </a:r>
            <a:r>
              <a:rPr lang="en-GB" dirty="0">
                <a:latin typeface="Comic Sans MS" panose="030F0702030302020204" pitchFamily="66" charset="0"/>
              </a:rPr>
              <a:t> was published, illustrated by Quentin Blake. He has gone on to take the children’s literary world by storm, dominating sales charts and twice winning the National Book Awards Children’s Book of the Year. His books have now been translated into 40+ languages, and also include picture books illustrated by Tony Ross</a:t>
            </a:r>
            <a:r>
              <a:rPr lang="en-GB" dirty="0" smtClean="0">
                <a:latin typeface="Comic Sans MS" panose="030F0702030302020204" pitchFamily="66" charset="0"/>
              </a:rPr>
              <a:t>.</a:t>
            </a:r>
          </a:p>
          <a:p>
            <a:pPr algn="ctr"/>
            <a:r>
              <a:rPr lang="en-GB" dirty="0" smtClean="0">
                <a:latin typeface="Comic Sans MS" panose="030F0702030302020204" pitchFamily="66" charset="0"/>
              </a:rPr>
              <a:t>Born: 20/08/1971</a:t>
            </a:r>
          </a:p>
          <a:p>
            <a:pPr algn="ctr"/>
            <a:r>
              <a:rPr lang="en-GB" dirty="0" smtClean="0">
                <a:latin typeface="Comic Sans MS" panose="030F0702030302020204" pitchFamily="66" charset="0"/>
              </a:rPr>
              <a:t>Lived in Merton, London.</a:t>
            </a:r>
          </a:p>
          <a:p>
            <a:pPr algn="ctr"/>
            <a:r>
              <a:rPr lang="en-GB" dirty="0" smtClean="0">
                <a:latin typeface="Comic Sans MS" panose="030F0702030302020204" pitchFamily="66" charset="0"/>
              </a:rPr>
              <a:t>Won many awards for film, television and his writing.</a:t>
            </a:r>
          </a:p>
          <a:p>
            <a:pPr algn="ctr"/>
            <a:r>
              <a:rPr lang="en-GB" dirty="0" smtClean="0">
                <a:latin typeface="Comic Sans MS" panose="030F0702030302020204" pitchFamily="66" charset="0"/>
              </a:rPr>
              <a:t>Won Pride of Britain award for most influential person, 2006.</a:t>
            </a:r>
          </a:p>
          <a:p>
            <a:pPr algn="ctr"/>
            <a:r>
              <a:rPr lang="en-GB" dirty="0" smtClean="0">
                <a:latin typeface="Comic Sans MS" panose="030F0702030302020204" pitchFamily="66" charset="0"/>
              </a:rPr>
              <a:t>Written 9 children’s novels and 4 picture books.</a:t>
            </a:r>
          </a:p>
          <a:p>
            <a:pPr algn="ctr"/>
            <a:endParaRPr lang="en-GB" dirty="0" smtClean="0">
              <a:latin typeface="Comic Sans MS" panose="030F0702030302020204" pitchFamily="66" charset="0"/>
            </a:endParaRPr>
          </a:p>
          <a:p>
            <a:pPr algn="ctr"/>
            <a:endParaRPr lang="en-GB" dirty="0">
              <a:latin typeface="Comic Sans MS" panose="030F0702030302020204" pitchFamily="66" charset="0"/>
            </a:endParaRPr>
          </a:p>
          <a:p>
            <a:endParaRPr lang="en-GB" dirty="0"/>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824" y="97155"/>
            <a:ext cx="1901952" cy="283464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3750" b="24167"/>
          <a:stretch/>
        </p:blipFill>
        <p:spPr>
          <a:xfrm>
            <a:off x="115824" y="5152095"/>
            <a:ext cx="3033091" cy="157973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72869" y="5311760"/>
            <a:ext cx="2442955" cy="1546240"/>
          </a:xfrm>
          <a:prstGeom prst="rect">
            <a:avLst/>
          </a:prstGeom>
        </p:spPr>
      </p:pic>
    </p:spTree>
    <p:extLst>
      <p:ext uri="{BB962C8B-B14F-4D97-AF65-F5344CB8AC3E}">
        <p14:creationId xmlns:p14="http://schemas.microsoft.com/office/powerpoint/2010/main" val="39373037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533</TotalTime>
  <Words>1183</Words>
  <Application>Microsoft Office PowerPoint</Application>
  <PresentationFormat>Widescreen</PresentationFormat>
  <Paragraphs>64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Comic Sans MS</vt:lpstr>
      <vt:lpstr>Corbel</vt:lpstr>
      <vt:lpstr>Parallax</vt:lpstr>
      <vt:lpstr>Carousel day</vt:lpstr>
      <vt:lpstr>Carousel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Carousel day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Carousel day</dc:title>
  <dc:creator>Joanne Thomson</dc:creator>
  <cp:lastModifiedBy>Joanne Thomson</cp:lastModifiedBy>
  <cp:revision>13</cp:revision>
  <dcterms:created xsi:type="dcterms:W3CDTF">2017-02-28T13:28:05Z</dcterms:created>
  <dcterms:modified xsi:type="dcterms:W3CDTF">2017-03-03T07:28:43Z</dcterms:modified>
</cp:coreProperties>
</file>